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60" r:id="rId3"/>
    <p:sldId id="297" r:id="rId4"/>
    <p:sldId id="298" r:id="rId5"/>
    <p:sldId id="299" r:id="rId6"/>
    <p:sldId id="265" r:id="rId7"/>
    <p:sldId id="271" r:id="rId8"/>
    <p:sldId id="273" r:id="rId9"/>
    <p:sldId id="276" r:id="rId10"/>
    <p:sldId id="300" r:id="rId11"/>
    <p:sldId id="270" r:id="rId12"/>
    <p:sldId id="296" r:id="rId13"/>
    <p:sldId id="302" r:id="rId14"/>
    <p:sldId id="303" r:id="rId15"/>
    <p:sldId id="304" r:id="rId16"/>
    <p:sldId id="305" r:id="rId1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F28B"/>
    <a:srgbClr val="FF99FF"/>
    <a:srgbClr val="00CCFF"/>
    <a:srgbClr val="3394FF"/>
    <a:srgbClr val="FECEF4"/>
    <a:srgbClr val="FF7C80"/>
    <a:srgbClr val="E7C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339A0B-3DB3-4C67-8E33-409D4C60BFE5}">
  <a:tblStyle styleId="{36339A0B-3DB3-4C67-8E33-409D4C60B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699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663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605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60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80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8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06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fa94098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fa94098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84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371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8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6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VISHNUPRIYANR1812/AoEH-Tessolve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HNUPRIYANR1812/AoEH-Tessolv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212856" y="1982193"/>
            <a:ext cx="7633816" cy="9982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A8CFF"/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AUTOMATION OF 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E</a:t>
            </a:r>
            <a:r>
              <a:rPr lang="en-US" sz="3000" dirty="0">
                <a:solidFill>
                  <a:srgbClr val="FFC000"/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GG</a:t>
            </a:r>
            <a:r>
              <a:rPr lang="en-US" sz="3000" dirty="0">
                <a:solidFill>
                  <a:srgbClr val="4A8CFF"/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 HATCHERY SYSTEM WITH IoT </a:t>
            </a: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2561142" y="1327936"/>
            <a:ext cx="4286919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Verdana" panose="020B0604030504040204" pitchFamily="34" charset="0"/>
              </a:rPr>
              <a:t> EMBEDDED SYSTEMS &amp; IoT INTENSHIP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Globally Top Semiconductor Solutions Company | Tessolve">
            <a:extLst>
              <a:ext uri="{FF2B5EF4-FFF2-40B4-BE49-F238E27FC236}">
                <a16:creationId xmlns:a16="http://schemas.microsoft.com/office/drawing/2014/main" id="{8C47384D-1CEE-461B-8F6C-1E286B2D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71" y="390866"/>
            <a:ext cx="1493769" cy="39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A638EC-8C4A-4A67-BA3D-B10CA150D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89" y="256300"/>
            <a:ext cx="1493769" cy="598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7D798-A9D4-4512-B450-AC227C858503}"/>
              </a:ext>
            </a:extLst>
          </p:cNvPr>
          <p:cNvSpPr txBox="1"/>
          <p:nvPr/>
        </p:nvSpPr>
        <p:spPr>
          <a:xfrm>
            <a:off x="633610" y="3402116"/>
            <a:ext cx="3558209" cy="138499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TEAM MEMBERS</a:t>
            </a:r>
          </a:p>
          <a:p>
            <a:endParaRPr lang="en-US" dirty="0">
              <a:latin typeface="Montserrat" panose="00000500000000000000" pitchFamily="2" charset="0"/>
              <a:ea typeface="Verdana" panose="020B0604030504040204" pitchFamily="34" charset="0"/>
            </a:endParaRPr>
          </a:p>
          <a:p>
            <a:r>
              <a:rPr lang="en-US" dirty="0">
                <a:latin typeface="Montserrat" panose="00000500000000000000" pitchFamily="2" charset="0"/>
                <a:ea typeface="Verdana" panose="020B0604030504040204" pitchFamily="34" charset="0"/>
              </a:rPr>
              <a:t>PRIYANKA S	-  ECE III YEAR </a:t>
            </a:r>
          </a:p>
          <a:p>
            <a:r>
              <a:rPr lang="en-US" dirty="0">
                <a:latin typeface="Montserrat" panose="00000500000000000000" pitchFamily="2" charset="0"/>
                <a:ea typeface="Verdana" panose="020B0604030504040204" pitchFamily="34" charset="0"/>
              </a:rPr>
              <a:t>PRIYAROSHINI R	-  ECE III YEAR </a:t>
            </a:r>
          </a:p>
          <a:p>
            <a:r>
              <a:rPr lang="en-US" dirty="0">
                <a:latin typeface="Montserrat" panose="00000500000000000000" pitchFamily="2" charset="0"/>
                <a:ea typeface="Verdana" panose="020B0604030504040204" pitchFamily="34" charset="0"/>
              </a:rPr>
              <a:t>VISHNUPRIYAN R	-  ECE III YEAR </a:t>
            </a:r>
          </a:p>
          <a:p>
            <a:r>
              <a:rPr lang="en-US" dirty="0">
                <a:latin typeface="Montserrat" panose="00000500000000000000" pitchFamily="2" charset="0"/>
                <a:ea typeface="Verdana" panose="020B0604030504040204" pitchFamily="34" charset="0"/>
              </a:rPr>
              <a:t>WINMATHI M	-  EEE III YEAR </a:t>
            </a:r>
            <a:endParaRPr lang="en-IN" dirty="0">
              <a:latin typeface="Montserrat" panose="00000500000000000000" pitchFamily="2" charset="0"/>
              <a:ea typeface="Verdana" panose="020B060403050404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50C898-B282-4AF7-87BA-49E39EBCBB03}"/>
              </a:ext>
            </a:extLst>
          </p:cNvPr>
          <p:cNvCxnSpPr/>
          <p:nvPr/>
        </p:nvCxnSpPr>
        <p:spPr>
          <a:xfrm>
            <a:off x="1436768" y="2973109"/>
            <a:ext cx="718599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217;p33">
            <a:extLst>
              <a:ext uri="{FF2B5EF4-FFF2-40B4-BE49-F238E27FC236}">
                <a16:creationId xmlns:a16="http://schemas.microsoft.com/office/drawing/2014/main" id="{9C87969C-54A1-4B45-8787-97FD4251B0D8}"/>
              </a:ext>
            </a:extLst>
          </p:cNvPr>
          <p:cNvSpPr/>
          <p:nvPr/>
        </p:nvSpPr>
        <p:spPr>
          <a:xfrm>
            <a:off x="7927800" y="3237677"/>
            <a:ext cx="1216200" cy="1913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11" name="Google Shape;479;p50">
            <a:extLst>
              <a:ext uri="{FF2B5EF4-FFF2-40B4-BE49-F238E27FC236}">
                <a16:creationId xmlns:a16="http://schemas.microsoft.com/office/drawing/2014/main" id="{7AF7FA6F-1A0A-4FEF-B192-5C7AF4426120}"/>
              </a:ext>
            </a:extLst>
          </p:cNvPr>
          <p:cNvSpPr/>
          <p:nvPr/>
        </p:nvSpPr>
        <p:spPr>
          <a:xfrm>
            <a:off x="6848061" y="4054604"/>
            <a:ext cx="1079739" cy="10888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78CDC-93E6-4821-8DA0-26A6B0AEE21C}"/>
              </a:ext>
            </a:extLst>
          </p:cNvPr>
          <p:cNvSpPr/>
          <p:nvPr/>
        </p:nvSpPr>
        <p:spPr>
          <a:xfrm>
            <a:off x="546652" y="3237677"/>
            <a:ext cx="3558209" cy="1642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13" name="Google Shape;217;p33">
            <a:extLst>
              <a:ext uri="{FF2B5EF4-FFF2-40B4-BE49-F238E27FC236}">
                <a16:creationId xmlns:a16="http://schemas.microsoft.com/office/drawing/2014/main" id="{8D58A24A-7ED2-449D-9D1D-22BCBCD12177}"/>
              </a:ext>
            </a:extLst>
          </p:cNvPr>
          <p:cNvSpPr/>
          <p:nvPr/>
        </p:nvSpPr>
        <p:spPr>
          <a:xfrm>
            <a:off x="-3344" y="0"/>
            <a:ext cx="1216200" cy="2579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38A5CAE9-966B-4FA9-89B7-BBA9A3B59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777" y="3881288"/>
            <a:ext cx="905823" cy="90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3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63944" y="2635466"/>
            <a:ext cx="876477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Connections &amp;Schematics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4280611" y="1429950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03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032B7-DDC8-4DDC-8694-2D0BAAAA7AB9}"/>
              </a:ext>
            </a:extLst>
          </p:cNvPr>
          <p:cNvSpPr txBox="1"/>
          <p:nvPr/>
        </p:nvSpPr>
        <p:spPr>
          <a:xfrm>
            <a:off x="2826327" y="3540982"/>
            <a:ext cx="6848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Repo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: 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hlinkClick r:id="rId3"/>
              </a:rPr>
              <a:t>https://github.com/VISHNUPRIYANR1812/AoEH-Tessolve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72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382;p44">
            <a:extLst>
              <a:ext uri="{FF2B5EF4-FFF2-40B4-BE49-F238E27FC236}">
                <a16:creationId xmlns:a16="http://schemas.microsoft.com/office/drawing/2014/main" id="{9ED3C98D-4DE0-470A-B658-ABE22C934E86}"/>
              </a:ext>
            </a:extLst>
          </p:cNvPr>
          <p:cNvCxnSpPr>
            <a:cxnSpLocks/>
          </p:cNvCxnSpPr>
          <p:nvPr/>
        </p:nvCxnSpPr>
        <p:spPr>
          <a:xfrm flipH="1">
            <a:off x="5100500" y="2831383"/>
            <a:ext cx="1059000" cy="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387;p44">
            <a:extLst>
              <a:ext uri="{FF2B5EF4-FFF2-40B4-BE49-F238E27FC236}">
                <a16:creationId xmlns:a16="http://schemas.microsoft.com/office/drawing/2014/main" id="{36511BD2-5142-4674-9A24-AAACE3F4A7ED}"/>
              </a:ext>
            </a:extLst>
          </p:cNvPr>
          <p:cNvCxnSpPr>
            <a:cxnSpLocks/>
          </p:cNvCxnSpPr>
          <p:nvPr/>
        </p:nvCxnSpPr>
        <p:spPr>
          <a:xfrm flipH="1">
            <a:off x="8154941" y="2218902"/>
            <a:ext cx="256960" cy="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387;p44">
            <a:extLst>
              <a:ext uri="{FF2B5EF4-FFF2-40B4-BE49-F238E27FC236}">
                <a16:creationId xmlns:a16="http://schemas.microsoft.com/office/drawing/2014/main" id="{1536F5FD-C867-4A19-A09B-CB55E65CB293}"/>
              </a:ext>
            </a:extLst>
          </p:cNvPr>
          <p:cNvCxnSpPr>
            <a:cxnSpLocks/>
          </p:cNvCxnSpPr>
          <p:nvPr/>
        </p:nvCxnSpPr>
        <p:spPr>
          <a:xfrm flipH="1">
            <a:off x="8154941" y="2064910"/>
            <a:ext cx="265159" cy="0"/>
          </a:xfrm>
          <a:prstGeom prst="straightConnector1">
            <a:avLst/>
          </a:prstGeom>
          <a:noFill/>
          <a:ln w="28575" cap="flat" cmpd="sng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44"/>
          <p:cNvSpPr/>
          <p:nvPr/>
        </p:nvSpPr>
        <p:spPr>
          <a:xfrm>
            <a:off x="6524880" y="450399"/>
            <a:ext cx="1296615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cxnSp>
        <p:nvCxnSpPr>
          <p:cNvPr id="111" name="Google Shape;387;p44">
            <a:extLst>
              <a:ext uri="{FF2B5EF4-FFF2-40B4-BE49-F238E27FC236}">
                <a16:creationId xmlns:a16="http://schemas.microsoft.com/office/drawing/2014/main" id="{6529F9AC-9474-47F1-AC83-891532C93FCB}"/>
              </a:ext>
            </a:extLst>
          </p:cNvPr>
          <p:cNvCxnSpPr>
            <a:cxnSpLocks/>
          </p:cNvCxnSpPr>
          <p:nvPr/>
        </p:nvCxnSpPr>
        <p:spPr>
          <a:xfrm>
            <a:off x="2246943" y="4132261"/>
            <a:ext cx="1689575" cy="0"/>
          </a:xfrm>
          <a:prstGeom prst="straightConnector1">
            <a:avLst/>
          </a:prstGeom>
          <a:noFill/>
          <a:ln w="28575" cap="flat" cmpd="sng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4"/>
          <p:cNvCxnSpPr>
            <a:cxnSpLocks/>
          </p:cNvCxnSpPr>
          <p:nvPr/>
        </p:nvCxnSpPr>
        <p:spPr>
          <a:xfrm flipV="1">
            <a:off x="2928439" y="2681565"/>
            <a:ext cx="886395" cy="17842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44"/>
          <p:cNvCxnSpPr>
            <a:cxnSpLocks/>
          </p:cNvCxnSpPr>
          <p:nvPr/>
        </p:nvCxnSpPr>
        <p:spPr>
          <a:xfrm flipV="1">
            <a:off x="6871079" y="873837"/>
            <a:ext cx="0" cy="33282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4"/>
          <p:cNvCxnSpPr>
            <a:cxnSpLocks/>
          </p:cNvCxnSpPr>
          <p:nvPr/>
        </p:nvCxnSpPr>
        <p:spPr>
          <a:xfrm flipV="1">
            <a:off x="5000625" y="656199"/>
            <a:ext cx="0" cy="1454401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44"/>
          <p:cNvCxnSpPr>
            <a:cxnSpLocks/>
            <a:endCxn id="86" idx="1"/>
          </p:cNvCxnSpPr>
          <p:nvPr/>
        </p:nvCxnSpPr>
        <p:spPr>
          <a:xfrm>
            <a:off x="5067300" y="3187673"/>
            <a:ext cx="3032872" cy="11354"/>
          </a:xfrm>
          <a:prstGeom prst="straightConnector1">
            <a:avLst/>
          </a:prstGeom>
          <a:noFill/>
          <a:ln w="28575" cap="flat" cmpd="sng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4"/>
          <p:cNvCxnSpPr>
            <a:cxnSpLocks/>
          </p:cNvCxnSpPr>
          <p:nvPr/>
        </p:nvCxnSpPr>
        <p:spPr>
          <a:xfrm>
            <a:off x="3004168" y="3238728"/>
            <a:ext cx="733031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122387" y="178403"/>
            <a:ext cx="4488271" cy="664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Montserrat" panose="00000500000000000000" pitchFamily="2" charset="0"/>
              </a:rPr>
              <a:t>BLOCK DIAGRAM</a:t>
            </a:r>
            <a:endParaRPr sz="2500" dirty="0">
              <a:latin typeface="Montserrat" panose="00000500000000000000" pitchFamily="2" charset="0"/>
            </a:endParaRPr>
          </a:p>
        </p:txBody>
      </p:sp>
      <p:sp>
        <p:nvSpPr>
          <p:cNvPr id="390" name="Google Shape;390;p44"/>
          <p:cNvSpPr/>
          <p:nvPr/>
        </p:nvSpPr>
        <p:spPr>
          <a:xfrm>
            <a:off x="3649017" y="2110600"/>
            <a:ext cx="1467300" cy="1319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391" name="Google Shape;391;p44"/>
          <p:cNvSpPr/>
          <p:nvPr/>
        </p:nvSpPr>
        <p:spPr>
          <a:xfrm>
            <a:off x="353699" y="2470061"/>
            <a:ext cx="2738032" cy="4116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4294967295"/>
          </p:nvPr>
        </p:nvSpPr>
        <p:spPr>
          <a:xfrm>
            <a:off x="3678608" y="2527368"/>
            <a:ext cx="1805941" cy="732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Montserrat" panose="00000500000000000000" pitchFamily="2" charset="0"/>
              </a:rPr>
              <a:t>N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ode MCU</a:t>
            </a:r>
            <a:endParaRPr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98" name="Google Shape;398;p44"/>
          <p:cNvSpPr txBox="1">
            <a:spLocks noGrp="1"/>
          </p:cNvSpPr>
          <p:nvPr>
            <p:ph type="subTitle" idx="4294967295"/>
          </p:nvPr>
        </p:nvSpPr>
        <p:spPr>
          <a:xfrm>
            <a:off x="374759" y="2476569"/>
            <a:ext cx="2737237" cy="40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DHT-11 SENSOR MODULE</a:t>
            </a:r>
            <a:endParaRPr sz="1500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00" name="Google Shape;400;p44"/>
          <p:cNvSpPr txBox="1">
            <a:spLocks noGrp="1"/>
          </p:cNvSpPr>
          <p:nvPr>
            <p:ph type="subTitle" idx="4294967295"/>
          </p:nvPr>
        </p:nvSpPr>
        <p:spPr>
          <a:xfrm>
            <a:off x="6635750" y="455757"/>
            <a:ext cx="1380867" cy="340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Montserrat" panose="00000500000000000000" pitchFamily="2" charset="0"/>
              </a:rPr>
              <a:t>RELAY-5v</a:t>
            </a:r>
            <a:endParaRPr sz="1400" b="1" dirty="0">
              <a:solidFill>
                <a:schemeClr val="dk1"/>
              </a:solidFill>
              <a:latin typeface="Montserrat" panose="00000500000000000000" pitchFamily="2" charset="0"/>
            </a:endParaRPr>
          </a:p>
        </p:txBody>
      </p:sp>
      <p:cxnSp>
        <p:nvCxnSpPr>
          <p:cNvPr id="405" name="Google Shape;405;p44"/>
          <p:cNvCxnSpPr>
            <a:cxnSpLocks/>
            <a:stCxn id="393" idx="1"/>
          </p:cNvCxnSpPr>
          <p:nvPr/>
        </p:nvCxnSpPr>
        <p:spPr>
          <a:xfrm flipH="1">
            <a:off x="5004368" y="656199"/>
            <a:ext cx="1520512" cy="10257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91;p44">
            <a:extLst>
              <a:ext uri="{FF2B5EF4-FFF2-40B4-BE49-F238E27FC236}">
                <a16:creationId xmlns:a16="http://schemas.microsoft.com/office/drawing/2014/main" id="{BA30ED6F-5CE2-4C23-B3E2-0DE605577402}"/>
              </a:ext>
            </a:extLst>
          </p:cNvPr>
          <p:cNvSpPr/>
          <p:nvPr/>
        </p:nvSpPr>
        <p:spPr>
          <a:xfrm>
            <a:off x="353699" y="3028951"/>
            <a:ext cx="2738032" cy="4116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31" name="Google Shape;398;p44">
            <a:extLst>
              <a:ext uri="{FF2B5EF4-FFF2-40B4-BE49-F238E27FC236}">
                <a16:creationId xmlns:a16="http://schemas.microsoft.com/office/drawing/2014/main" id="{5C2A412A-B594-4408-9007-98E1179129CF}"/>
              </a:ext>
            </a:extLst>
          </p:cNvPr>
          <p:cNvSpPr txBox="1">
            <a:spLocks/>
          </p:cNvSpPr>
          <p:nvPr/>
        </p:nvSpPr>
        <p:spPr>
          <a:xfrm>
            <a:off x="348298" y="3024051"/>
            <a:ext cx="2695910" cy="40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MQ-2 GAS SENSOR </a:t>
            </a:r>
            <a:endParaRPr lang="en-IN" sz="1500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55" name="Google Shape;465;p48">
            <a:extLst>
              <a:ext uri="{FF2B5EF4-FFF2-40B4-BE49-F238E27FC236}">
                <a16:creationId xmlns:a16="http://schemas.microsoft.com/office/drawing/2014/main" id="{230E7AB9-BD2B-4FD2-9728-018281A1F91F}"/>
              </a:ext>
            </a:extLst>
          </p:cNvPr>
          <p:cNvSpPr/>
          <p:nvPr/>
        </p:nvSpPr>
        <p:spPr>
          <a:xfrm>
            <a:off x="6574414" y="1206662"/>
            <a:ext cx="498432" cy="40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Montserrat" panose="00000500000000000000" pitchFamily="2" charset="0"/>
            </a:endParaRPr>
          </a:p>
        </p:txBody>
      </p:sp>
      <p:sp>
        <p:nvSpPr>
          <p:cNvPr id="56" name="Google Shape;465;p48">
            <a:extLst>
              <a:ext uri="{FF2B5EF4-FFF2-40B4-BE49-F238E27FC236}">
                <a16:creationId xmlns:a16="http://schemas.microsoft.com/office/drawing/2014/main" id="{516C253E-A9EA-470B-A6C1-7680DA81E42E}"/>
              </a:ext>
            </a:extLst>
          </p:cNvPr>
          <p:cNvSpPr/>
          <p:nvPr/>
        </p:nvSpPr>
        <p:spPr>
          <a:xfrm>
            <a:off x="7359733" y="1206662"/>
            <a:ext cx="498432" cy="40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D0F30-6A8A-4973-BDD3-DFD8128C76E3}"/>
              </a:ext>
            </a:extLst>
          </p:cNvPr>
          <p:cNvSpPr txBox="1"/>
          <p:nvPr/>
        </p:nvSpPr>
        <p:spPr>
          <a:xfrm>
            <a:off x="6635750" y="1263650"/>
            <a:ext cx="425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T1</a:t>
            </a:r>
            <a:endParaRPr lang="en-IN" b="1" dirty="0">
              <a:latin typeface="Montserrat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060371-E6C8-4337-8EE1-0323B177E8EB}"/>
              </a:ext>
            </a:extLst>
          </p:cNvPr>
          <p:cNvSpPr txBox="1"/>
          <p:nvPr/>
        </p:nvSpPr>
        <p:spPr>
          <a:xfrm>
            <a:off x="7396400" y="1285246"/>
            <a:ext cx="425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T2</a:t>
            </a:r>
            <a:endParaRPr lang="en-IN" b="1" dirty="0">
              <a:latin typeface="Montserrat" panose="00000500000000000000" pitchFamily="2" charset="0"/>
            </a:endParaRPr>
          </a:p>
        </p:txBody>
      </p:sp>
      <p:cxnSp>
        <p:nvCxnSpPr>
          <p:cNvPr id="61" name="Google Shape;383;p44">
            <a:extLst>
              <a:ext uri="{FF2B5EF4-FFF2-40B4-BE49-F238E27FC236}">
                <a16:creationId xmlns:a16="http://schemas.microsoft.com/office/drawing/2014/main" id="{F50D6237-9B34-4BF4-8003-3C3E907F5AD6}"/>
              </a:ext>
            </a:extLst>
          </p:cNvPr>
          <p:cNvCxnSpPr>
            <a:cxnSpLocks/>
          </p:cNvCxnSpPr>
          <p:nvPr/>
        </p:nvCxnSpPr>
        <p:spPr>
          <a:xfrm flipV="1">
            <a:off x="7634728" y="861999"/>
            <a:ext cx="0" cy="33282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13B5FDB-BF9A-4BF4-8BB4-7C987C00BF0F}"/>
              </a:ext>
            </a:extLst>
          </p:cNvPr>
          <p:cNvSpPr txBox="1"/>
          <p:nvPr/>
        </p:nvSpPr>
        <p:spPr>
          <a:xfrm>
            <a:off x="6524880" y="1691024"/>
            <a:ext cx="1956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Montserrat" panose="00000500000000000000" pitchFamily="2" charset="0"/>
              </a:rPr>
              <a:t>TUNGSTEN BULBS</a:t>
            </a:r>
            <a:endParaRPr lang="en-IN" sz="1000" b="1" dirty="0">
              <a:latin typeface="Montserrat" panose="00000500000000000000" pitchFamily="2" charset="0"/>
            </a:endParaRPr>
          </a:p>
        </p:txBody>
      </p:sp>
      <p:sp>
        <p:nvSpPr>
          <p:cNvPr id="70" name="Google Shape;390;p44">
            <a:extLst>
              <a:ext uri="{FF2B5EF4-FFF2-40B4-BE49-F238E27FC236}">
                <a16:creationId xmlns:a16="http://schemas.microsoft.com/office/drawing/2014/main" id="{62AD3489-7A45-4A5F-A098-79EC756A70B2}"/>
              </a:ext>
            </a:extLst>
          </p:cNvPr>
          <p:cNvSpPr/>
          <p:nvPr/>
        </p:nvSpPr>
        <p:spPr>
          <a:xfrm>
            <a:off x="7682369" y="3542287"/>
            <a:ext cx="1267202" cy="38583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263A94-CFC9-4A07-A7C1-612AB48CCEEB}"/>
              </a:ext>
            </a:extLst>
          </p:cNvPr>
          <p:cNvSpPr txBox="1"/>
          <p:nvPr/>
        </p:nvSpPr>
        <p:spPr>
          <a:xfrm>
            <a:off x="7718321" y="3564358"/>
            <a:ext cx="123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16 x 12 LCD</a:t>
            </a:r>
            <a:endParaRPr lang="en-IN" b="1" dirty="0">
              <a:latin typeface="Montserrat" panose="00000500000000000000" pitchFamily="2" charset="0"/>
            </a:endParaRPr>
          </a:p>
        </p:txBody>
      </p:sp>
      <p:sp>
        <p:nvSpPr>
          <p:cNvPr id="86" name="Google Shape;390;p44">
            <a:extLst>
              <a:ext uri="{FF2B5EF4-FFF2-40B4-BE49-F238E27FC236}">
                <a16:creationId xmlns:a16="http://schemas.microsoft.com/office/drawing/2014/main" id="{3E49E4AD-B4CB-416F-B581-BB49679E9B6F}"/>
              </a:ext>
            </a:extLst>
          </p:cNvPr>
          <p:cNvSpPr/>
          <p:nvPr/>
        </p:nvSpPr>
        <p:spPr>
          <a:xfrm>
            <a:off x="8100172" y="3037043"/>
            <a:ext cx="431595" cy="3239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902EB9-5C66-4504-9CB4-CE248D83FCF8}"/>
              </a:ext>
            </a:extLst>
          </p:cNvPr>
          <p:cNvSpPr txBox="1"/>
          <p:nvPr/>
        </p:nvSpPr>
        <p:spPr>
          <a:xfrm>
            <a:off x="8114709" y="3050752"/>
            <a:ext cx="443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I2C</a:t>
            </a:r>
            <a:endParaRPr lang="en-IN" sz="1200" b="1" dirty="0">
              <a:latin typeface="Montserrat" panose="00000500000000000000" pitchFamily="2" charset="0"/>
            </a:endParaRPr>
          </a:p>
        </p:txBody>
      </p:sp>
      <p:cxnSp>
        <p:nvCxnSpPr>
          <p:cNvPr id="90" name="Google Shape;379;p44">
            <a:extLst>
              <a:ext uri="{FF2B5EF4-FFF2-40B4-BE49-F238E27FC236}">
                <a16:creationId xmlns:a16="http://schemas.microsoft.com/office/drawing/2014/main" id="{1E7C69E1-D9DF-4F4F-B1EC-6985E85A7792}"/>
              </a:ext>
            </a:extLst>
          </p:cNvPr>
          <p:cNvCxnSpPr>
            <a:cxnSpLocks/>
            <a:stCxn id="86" idx="2"/>
            <a:endCxn id="70" idx="0"/>
          </p:cNvCxnSpPr>
          <p:nvPr/>
        </p:nvCxnSpPr>
        <p:spPr>
          <a:xfrm>
            <a:off x="8315970" y="3361010"/>
            <a:ext cx="0" cy="18127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396;p44">
            <a:extLst>
              <a:ext uri="{FF2B5EF4-FFF2-40B4-BE49-F238E27FC236}">
                <a16:creationId xmlns:a16="http://schemas.microsoft.com/office/drawing/2014/main" id="{7FE8AC11-86E3-42B6-A4DA-2317FA9F571B}"/>
              </a:ext>
            </a:extLst>
          </p:cNvPr>
          <p:cNvSpPr/>
          <p:nvPr/>
        </p:nvSpPr>
        <p:spPr>
          <a:xfrm>
            <a:off x="3821076" y="3933293"/>
            <a:ext cx="1123181" cy="41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158BBE-4CE8-44F9-B1AD-0B15DE194BE1}"/>
              </a:ext>
            </a:extLst>
          </p:cNvPr>
          <p:cNvSpPr txBox="1"/>
          <p:nvPr/>
        </p:nvSpPr>
        <p:spPr>
          <a:xfrm>
            <a:off x="3814834" y="4000593"/>
            <a:ext cx="11769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BLYNK IoT </a:t>
            </a:r>
            <a:endParaRPr lang="en-IN" sz="12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16DB77-5231-49E4-80CB-F2377E4B35F7}"/>
              </a:ext>
            </a:extLst>
          </p:cNvPr>
          <p:cNvSpPr txBox="1"/>
          <p:nvPr/>
        </p:nvSpPr>
        <p:spPr>
          <a:xfrm>
            <a:off x="290836" y="2064910"/>
            <a:ext cx="1487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ANALYTICS NODE</a:t>
            </a:r>
            <a:endParaRPr lang="en-IN" sz="10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B7B9C0-57E1-459F-8036-56D2008A0758}"/>
              </a:ext>
            </a:extLst>
          </p:cNvPr>
          <p:cNvSpPr txBox="1"/>
          <p:nvPr/>
        </p:nvSpPr>
        <p:spPr>
          <a:xfrm>
            <a:off x="6233760" y="169397"/>
            <a:ext cx="228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HARDWARE CONTROL NODE</a:t>
            </a:r>
            <a:endParaRPr lang="en-IN" sz="10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B972F2B-5C72-45E3-AD58-41724E9D2FFE}"/>
              </a:ext>
            </a:extLst>
          </p:cNvPr>
          <p:cNvSpPr txBox="1"/>
          <p:nvPr/>
        </p:nvSpPr>
        <p:spPr>
          <a:xfrm>
            <a:off x="7068663" y="3986286"/>
            <a:ext cx="2056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LOCAL MONITORING NODE</a:t>
            </a:r>
            <a:endParaRPr lang="en-IN" sz="10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7" name="Google Shape;390;p44">
            <a:extLst>
              <a:ext uri="{FF2B5EF4-FFF2-40B4-BE49-F238E27FC236}">
                <a16:creationId xmlns:a16="http://schemas.microsoft.com/office/drawing/2014/main" id="{4FFE8EE4-8F63-483C-811C-68781745CE07}"/>
              </a:ext>
            </a:extLst>
          </p:cNvPr>
          <p:cNvSpPr/>
          <p:nvPr/>
        </p:nvSpPr>
        <p:spPr>
          <a:xfrm>
            <a:off x="1119972" y="3989805"/>
            <a:ext cx="1106386" cy="30777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201619E-A8A5-4FA5-893D-DED6081424F7}"/>
              </a:ext>
            </a:extLst>
          </p:cNvPr>
          <p:cNvSpPr txBox="1"/>
          <p:nvPr/>
        </p:nvSpPr>
        <p:spPr>
          <a:xfrm>
            <a:off x="3375256" y="3659504"/>
            <a:ext cx="2056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CLOUD MONITORING NODE</a:t>
            </a:r>
            <a:endParaRPr lang="en-IN" sz="10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5" name="Google Shape;390;p44">
            <a:extLst>
              <a:ext uri="{FF2B5EF4-FFF2-40B4-BE49-F238E27FC236}">
                <a16:creationId xmlns:a16="http://schemas.microsoft.com/office/drawing/2014/main" id="{9C2F70CF-0B96-41D6-98D8-B1A24A9D164B}"/>
              </a:ext>
            </a:extLst>
          </p:cNvPr>
          <p:cNvSpPr/>
          <p:nvPr/>
        </p:nvSpPr>
        <p:spPr>
          <a:xfrm>
            <a:off x="3737199" y="1315072"/>
            <a:ext cx="834799" cy="348563"/>
          </a:xfrm>
          <a:prstGeom prst="rect">
            <a:avLst/>
          </a:prstGeom>
          <a:gradFill flip="none" rotWithShape="1">
            <a:gsLst>
              <a:gs pos="0">
                <a:srgbClr val="3394FF">
                  <a:tint val="66000"/>
                  <a:satMod val="160000"/>
                </a:srgbClr>
              </a:gs>
              <a:gs pos="50000">
                <a:srgbClr val="3394FF">
                  <a:tint val="44500"/>
                  <a:satMod val="160000"/>
                </a:srgbClr>
              </a:gs>
              <a:gs pos="100000">
                <a:srgbClr val="3394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cxnSp>
        <p:nvCxnSpPr>
          <p:cNvPr id="116" name="Google Shape;405;p44">
            <a:extLst>
              <a:ext uri="{FF2B5EF4-FFF2-40B4-BE49-F238E27FC236}">
                <a16:creationId xmlns:a16="http://schemas.microsoft.com/office/drawing/2014/main" id="{4874F673-C904-404B-925D-2048F2B57D77}"/>
              </a:ext>
            </a:extLst>
          </p:cNvPr>
          <p:cNvCxnSpPr>
            <a:cxnSpLocks/>
          </p:cNvCxnSpPr>
          <p:nvPr/>
        </p:nvCxnSpPr>
        <p:spPr>
          <a:xfrm flipV="1">
            <a:off x="4077296" y="1646189"/>
            <a:ext cx="0" cy="464411"/>
          </a:xfrm>
          <a:prstGeom prst="straightConnector1">
            <a:avLst/>
          </a:prstGeom>
          <a:noFill/>
          <a:ln w="28575" cap="flat" cmpd="sng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B494997-F3DF-4885-848A-BFE4AB34C406}"/>
              </a:ext>
            </a:extLst>
          </p:cNvPr>
          <p:cNvSpPr txBox="1"/>
          <p:nvPr/>
        </p:nvSpPr>
        <p:spPr>
          <a:xfrm>
            <a:off x="3737199" y="1338412"/>
            <a:ext cx="976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API-KEY</a:t>
            </a:r>
            <a:endParaRPr lang="en-IN" sz="1200" b="1" dirty="0">
              <a:latin typeface="Montserrat" panose="00000500000000000000" pitchFamily="2" charset="0"/>
            </a:endParaRPr>
          </a:p>
        </p:txBody>
      </p:sp>
      <p:sp>
        <p:nvSpPr>
          <p:cNvPr id="123" name="Google Shape;390;p44">
            <a:extLst>
              <a:ext uri="{FF2B5EF4-FFF2-40B4-BE49-F238E27FC236}">
                <a16:creationId xmlns:a16="http://schemas.microsoft.com/office/drawing/2014/main" id="{C9F1DC23-39F1-4A12-A8CC-B070DE7CF3EE}"/>
              </a:ext>
            </a:extLst>
          </p:cNvPr>
          <p:cNvSpPr/>
          <p:nvPr/>
        </p:nvSpPr>
        <p:spPr>
          <a:xfrm>
            <a:off x="1746660" y="1343710"/>
            <a:ext cx="1106386" cy="30777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5D0CE6E-47F5-44BD-A7C7-0A59969162EC}"/>
              </a:ext>
            </a:extLst>
          </p:cNvPr>
          <p:cNvSpPr txBox="1"/>
          <p:nvPr/>
        </p:nvSpPr>
        <p:spPr>
          <a:xfrm>
            <a:off x="1731217" y="1343710"/>
            <a:ext cx="116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INTERNET</a:t>
            </a:r>
            <a:endParaRPr lang="en-IN" b="1" dirty="0">
              <a:latin typeface="Montserrat" panose="00000500000000000000" pitchFamily="2" charset="0"/>
            </a:endParaRPr>
          </a:p>
          <a:p>
            <a:endParaRPr lang="en-IN" dirty="0">
              <a:latin typeface="Montserrat" panose="00000500000000000000" pitchFamily="2" charset="0"/>
            </a:endParaRPr>
          </a:p>
        </p:txBody>
      </p:sp>
      <p:cxnSp>
        <p:nvCxnSpPr>
          <p:cNvPr id="125" name="Google Shape;405;p44">
            <a:extLst>
              <a:ext uri="{FF2B5EF4-FFF2-40B4-BE49-F238E27FC236}">
                <a16:creationId xmlns:a16="http://schemas.microsoft.com/office/drawing/2014/main" id="{A0B05AD6-AED8-436A-A707-85BC2A8E83A8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2851345" y="1476912"/>
            <a:ext cx="885854" cy="12441"/>
          </a:xfrm>
          <a:prstGeom prst="straightConnector1">
            <a:avLst/>
          </a:prstGeom>
          <a:noFill/>
          <a:ln w="28575" cap="flat" cmpd="sng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396;p44">
            <a:extLst>
              <a:ext uri="{FF2B5EF4-FFF2-40B4-BE49-F238E27FC236}">
                <a16:creationId xmlns:a16="http://schemas.microsoft.com/office/drawing/2014/main" id="{481B24CC-0D08-48BB-A411-EF458AF8F8B7}"/>
              </a:ext>
            </a:extLst>
          </p:cNvPr>
          <p:cNvSpPr/>
          <p:nvPr/>
        </p:nvSpPr>
        <p:spPr>
          <a:xfrm>
            <a:off x="6346158" y="1916067"/>
            <a:ext cx="1833162" cy="411600"/>
          </a:xfrm>
          <a:prstGeom prst="rect">
            <a:avLst/>
          </a:prstGeom>
          <a:solidFill>
            <a:srgbClr val="E7C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65" name="Google Shape;403;p44">
            <a:extLst>
              <a:ext uri="{FF2B5EF4-FFF2-40B4-BE49-F238E27FC236}">
                <a16:creationId xmlns:a16="http://schemas.microsoft.com/office/drawing/2014/main" id="{41142DE0-0C5E-423E-8D89-3BAC47CB63D8}"/>
              </a:ext>
            </a:extLst>
          </p:cNvPr>
          <p:cNvSpPr txBox="1">
            <a:spLocks/>
          </p:cNvSpPr>
          <p:nvPr/>
        </p:nvSpPr>
        <p:spPr>
          <a:xfrm>
            <a:off x="6346158" y="1944964"/>
            <a:ext cx="1833160" cy="3593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D</a:t>
            </a:r>
            <a:r>
              <a:rPr lang="en-IN" sz="12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 BRUSHLESS FAN</a:t>
            </a:r>
          </a:p>
        </p:txBody>
      </p:sp>
      <p:sp>
        <p:nvSpPr>
          <p:cNvPr id="71" name="Google Shape;395;p44">
            <a:extLst>
              <a:ext uri="{FF2B5EF4-FFF2-40B4-BE49-F238E27FC236}">
                <a16:creationId xmlns:a16="http://schemas.microsoft.com/office/drawing/2014/main" id="{86C7B549-5BC5-4D53-BF6F-EB04CB8E5F52}"/>
              </a:ext>
            </a:extLst>
          </p:cNvPr>
          <p:cNvSpPr/>
          <p:nvPr/>
        </p:nvSpPr>
        <p:spPr>
          <a:xfrm>
            <a:off x="6158860" y="2624581"/>
            <a:ext cx="1267008" cy="411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582054-29B4-4676-8780-8FC591B3E060}"/>
              </a:ext>
            </a:extLst>
          </p:cNvPr>
          <p:cNvSpPr txBox="1"/>
          <p:nvPr/>
        </p:nvSpPr>
        <p:spPr>
          <a:xfrm>
            <a:off x="6088961" y="2669674"/>
            <a:ext cx="141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SERVO PWM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3A97FC-E959-4288-8AE3-5E2C8D4DC07A}"/>
              </a:ext>
            </a:extLst>
          </p:cNvPr>
          <p:cNvSpPr txBox="1"/>
          <p:nvPr/>
        </p:nvSpPr>
        <p:spPr>
          <a:xfrm>
            <a:off x="1119972" y="3993075"/>
            <a:ext cx="11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INTERNET</a:t>
            </a:r>
            <a:endParaRPr lang="en-IN" b="1" dirty="0">
              <a:latin typeface="Montserrat" panose="00000500000000000000" pitchFamily="2" charset="0"/>
            </a:endParaRPr>
          </a:p>
        </p:txBody>
      </p:sp>
      <p:cxnSp>
        <p:nvCxnSpPr>
          <p:cNvPr id="79" name="Google Shape;387;p44">
            <a:extLst>
              <a:ext uri="{FF2B5EF4-FFF2-40B4-BE49-F238E27FC236}">
                <a16:creationId xmlns:a16="http://schemas.microsoft.com/office/drawing/2014/main" id="{2CAF27F7-CBC2-4587-A43F-5F5BC62B6380}"/>
              </a:ext>
            </a:extLst>
          </p:cNvPr>
          <p:cNvCxnSpPr>
            <a:cxnSpLocks/>
          </p:cNvCxnSpPr>
          <p:nvPr/>
        </p:nvCxnSpPr>
        <p:spPr>
          <a:xfrm flipH="1">
            <a:off x="7821495" y="559960"/>
            <a:ext cx="265159" cy="0"/>
          </a:xfrm>
          <a:prstGeom prst="straightConnector1">
            <a:avLst/>
          </a:prstGeom>
          <a:noFill/>
          <a:ln w="28575" cap="flat" cmpd="sng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387;p44">
            <a:extLst>
              <a:ext uri="{FF2B5EF4-FFF2-40B4-BE49-F238E27FC236}">
                <a16:creationId xmlns:a16="http://schemas.microsoft.com/office/drawing/2014/main" id="{9BDF09ED-AD9A-45FE-96F3-9C337C9A5933}"/>
              </a:ext>
            </a:extLst>
          </p:cNvPr>
          <p:cNvCxnSpPr>
            <a:cxnSpLocks/>
          </p:cNvCxnSpPr>
          <p:nvPr/>
        </p:nvCxnSpPr>
        <p:spPr>
          <a:xfrm flipH="1">
            <a:off x="7825594" y="717583"/>
            <a:ext cx="256960" cy="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88A06D5-8E4C-48C9-84C8-4F4129F876B3}"/>
              </a:ext>
            </a:extLst>
          </p:cNvPr>
          <p:cNvSpPr txBox="1"/>
          <p:nvPr/>
        </p:nvSpPr>
        <p:spPr>
          <a:xfrm>
            <a:off x="8070079" y="502161"/>
            <a:ext cx="1073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220V -AC</a:t>
            </a:r>
            <a:endParaRPr lang="en-IN" sz="1200" b="1" dirty="0">
              <a:latin typeface="Montserrat" panose="00000500000000000000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63EA47-7032-4186-A8A1-B5BC726DF11E}"/>
              </a:ext>
            </a:extLst>
          </p:cNvPr>
          <p:cNvSpPr txBox="1"/>
          <p:nvPr/>
        </p:nvSpPr>
        <p:spPr>
          <a:xfrm>
            <a:off x="8336333" y="2003778"/>
            <a:ext cx="826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anose="00000500000000000000" pitchFamily="2" charset="0"/>
              </a:rPr>
              <a:t>12V -DC</a:t>
            </a:r>
            <a:endParaRPr lang="en-IN" sz="1200" b="1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/>
      <p:bldP spid="389" grpId="0"/>
      <p:bldP spid="390" grpId="0" animBg="1"/>
      <p:bldP spid="391" grpId="0" animBg="1"/>
      <p:bldP spid="397" grpId="0" build="p"/>
      <p:bldP spid="398" grpId="0" build="p"/>
      <p:bldP spid="400" grpId="0" build="p"/>
      <p:bldP spid="30" grpId="0" animBg="1"/>
      <p:bldP spid="31" grpId="0"/>
      <p:bldP spid="55" grpId="0" animBg="1"/>
      <p:bldP spid="56" grpId="0" animBg="1"/>
      <p:bldP spid="24" grpId="0"/>
      <p:bldP spid="58" grpId="0"/>
      <p:bldP spid="32" grpId="0"/>
      <p:bldP spid="70" grpId="0" animBg="1"/>
      <p:bldP spid="51" grpId="0"/>
      <p:bldP spid="86" grpId="0" animBg="1"/>
      <p:bldP spid="53" grpId="0"/>
      <p:bldP spid="93" grpId="0" animBg="1"/>
      <p:bldP spid="95" grpId="0"/>
      <p:bldP spid="62" grpId="0"/>
      <p:bldP spid="97" grpId="0"/>
      <p:bldP spid="106" grpId="0"/>
      <p:bldP spid="107" grpId="0" animBg="1"/>
      <p:bldP spid="113" grpId="0"/>
      <p:bldP spid="115" grpId="0" animBg="1"/>
      <p:bldP spid="81" grpId="0"/>
      <p:bldP spid="123" grpId="0" animBg="1"/>
      <p:bldP spid="82" grpId="0"/>
      <p:bldP spid="64" grpId="0" animBg="1"/>
      <p:bldP spid="65" grpId="0" animBg="1"/>
      <p:bldP spid="71" grpId="0" animBg="1"/>
      <p:bldP spid="72" grpId="0"/>
      <p:bldP spid="78" grpId="0"/>
      <p:bldP spid="83" grpId="0"/>
      <p:bldP spid="8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DBB01DE-6CF4-4331-98E0-B52AD0572D91}"/>
              </a:ext>
            </a:extLst>
          </p:cNvPr>
          <p:cNvCxnSpPr>
            <a:cxnSpLocks/>
          </p:cNvCxnSpPr>
          <p:nvPr/>
        </p:nvCxnSpPr>
        <p:spPr>
          <a:xfrm flipH="1" flipV="1">
            <a:off x="7245304" y="2954811"/>
            <a:ext cx="2798" cy="264749"/>
          </a:xfrm>
          <a:prstGeom prst="line">
            <a:avLst/>
          </a:prstGeom>
          <a:ln w="19050">
            <a:solidFill>
              <a:srgbClr val="F47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D03D295-A62D-466C-BC1D-8A614D907E31}"/>
              </a:ext>
            </a:extLst>
          </p:cNvPr>
          <p:cNvCxnSpPr>
            <a:cxnSpLocks/>
          </p:cNvCxnSpPr>
          <p:nvPr/>
        </p:nvCxnSpPr>
        <p:spPr>
          <a:xfrm flipH="1">
            <a:off x="4904677" y="3256298"/>
            <a:ext cx="2669141" cy="44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1C7B2A-0687-4BD2-A999-50F19CF1503E}"/>
              </a:ext>
            </a:extLst>
          </p:cNvPr>
          <p:cNvCxnSpPr>
            <a:cxnSpLocks/>
          </p:cNvCxnSpPr>
          <p:nvPr/>
        </p:nvCxnSpPr>
        <p:spPr>
          <a:xfrm flipH="1">
            <a:off x="7250416" y="3211072"/>
            <a:ext cx="323403" cy="3564"/>
          </a:xfrm>
          <a:prstGeom prst="line">
            <a:avLst/>
          </a:prstGeom>
          <a:ln w="19050">
            <a:solidFill>
              <a:srgbClr val="F47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3681F4-D957-4780-BFFD-2948C2B25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8238" y="972447"/>
            <a:ext cx="2782522" cy="2782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0F4E5-D8D0-4D5B-9D47-E33E2C7CA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" y="1086668"/>
            <a:ext cx="1719557" cy="1902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0558C4-6334-488E-BF68-6EFD1C4F5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5172" y="3292970"/>
            <a:ext cx="628685" cy="108549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E86E87-BC3A-45F0-BED8-804D5CF573BE}"/>
              </a:ext>
            </a:extLst>
          </p:cNvPr>
          <p:cNvCxnSpPr>
            <a:cxnSpLocks/>
          </p:cNvCxnSpPr>
          <p:nvPr/>
        </p:nvCxnSpPr>
        <p:spPr>
          <a:xfrm>
            <a:off x="1487111" y="1915153"/>
            <a:ext cx="509331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8C9370-468C-4E6D-A09D-F8A56E65E063}"/>
              </a:ext>
            </a:extLst>
          </p:cNvPr>
          <p:cNvCxnSpPr>
            <a:cxnSpLocks/>
          </p:cNvCxnSpPr>
          <p:nvPr/>
        </p:nvCxnSpPr>
        <p:spPr>
          <a:xfrm>
            <a:off x="1560673" y="3739728"/>
            <a:ext cx="261772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1AE400-EBBB-449F-8C27-6A8D114600CF}"/>
              </a:ext>
            </a:extLst>
          </p:cNvPr>
          <p:cNvCxnSpPr>
            <a:cxnSpLocks/>
          </p:cNvCxnSpPr>
          <p:nvPr/>
        </p:nvCxnSpPr>
        <p:spPr>
          <a:xfrm flipH="1">
            <a:off x="4018116" y="2665891"/>
            <a:ext cx="16028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EC852F55-172E-41D4-9FE3-C585CD8C7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61255" y="1499979"/>
            <a:ext cx="1123335" cy="112333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C90BB9D-E8A8-4BF7-A88D-6FE40ECEA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21409" y="3913366"/>
            <a:ext cx="686177" cy="799578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88601FE-C0CD-4F79-89B0-11D3359D5372}"/>
              </a:ext>
            </a:extLst>
          </p:cNvPr>
          <p:cNvCxnSpPr>
            <a:cxnSpLocks/>
          </p:cNvCxnSpPr>
          <p:nvPr/>
        </p:nvCxnSpPr>
        <p:spPr>
          <a:xfrm>
            <a:off x="5985036" y="2249717"/>
            <a:ext cx="4268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97E6339-69F9-4481-9715-37B83BF18848}"/>
              </a:ext>
            </a:extLst>
          </p:cNvPr>
          <p:cNvCxnSpPr>
            <a:cxnSpLocks/>
          </p:cNvCxnSpPr>
          <p:nvPr/>
        </p:nvCxnSpPr>
        <p:spPr>
          <a:xfrm>
            <a:off x="6007092" y="1914607"/>
            <a:ext cx="4048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C3A2BC8-BB5E-4467-B8E5-BC314BBDB534}"/>
              </a:ext>
            </a:extLst>
          </p:cNvPr>
          <p:cNvCxnSpPr>
            <a:cxnSpLocks/>
          </p:cNvCxnSpPr>
          <p:nvPr/>
        </p:nvCxnSpPr>
        <p:spPr>
          <a:xfrm>
            <a:off x="6411903" y="1914609"/>
            <a:ext cx="0" cy="3369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454F5E6-D76D-4C18-94CC-FD2806E34CDF}"/>
              </a:ext>
            </a:extLst>
          </p:cNvPr>
          <p:cNvCxnSpPr>
            <a:cxnSpLocks/>
          </p:cNvCxnSpPr>
          <p:nvPr/>
        </p:nvCxnSpPr>
        <p:spPr>
          <a:xfrm>
            <a:off x="5982186" y="2363706"/>
            <a:ext cx="429719" cy="0"/>
          </a:xfrm>
          <a:prstGeom prst="line">
            <a:avLst/>
          </a:prstGeom>
          <a:ln w="38100">
            <a:solidFill>
              <a:srgbClr val="89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2038F4-E256-4BE2-AAA5-20552AA24FA9}"/>
              </a:ext>
            </a:extLst>
          </p:cNvPr>
          <p:cNvCxnSpPr>
            <a:cxnSpLocks/>
          </p:cNvCxnSpPr>
          <p:nvPr/>
        </p:nvCxnSpPr>
        <p:spPr>
          <a:xfrm>
            <a:off x="6398427" y="2364064"/>
            <a:ext cx="33687" cy="1576988"/>
          </a:xfrm>
          <a:prstGeom prst="line">
            <a:avLst/>
          </a:prstGeom>
          <a:ln w="38100">
            <a:solidFill>
              <a:srgbClr val="89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51365CC-5D8D-47E6-B127-88627DA580A2}"/>
              </a:ext>
            </a:extLst>
          </p:cNvPr>
          <p:cNvCxnSpPr>
            <a:cxnSpLocks/>
          </p:cNvCxnSpPr>
          <p:nvPr/>
        </p:nvCxnSpPr>
        <p:spPr>
          <a:xfrm flipV="1">
            <a:off x="6039959" y="1797927"/>
            <a:ext cx="507053" cy="2020"/>
          </a:xfrm>
          <a:prstGeom prst="line">
            <a:avLst/>
          </a:prstGeom>
          <a:ln w="38100">
            <a:solidFill>
              <a:srgbClr val="89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CBE03B8-3C4A-4338-81D3-49637F3FFB7F}"/>
              </a:ext>
            </a:extLst>
          </p:cNvPr>
          <p:cNvCxnSpPr>
            <a:cxnSpLocks/>
          </p:cNvCxnSpPr>
          <p:nvPr/>
        </p:nvCxnSpPr>
        <p:spPr>
          <a:xfrm>
            <a:off x="6547010" y="1795802"/>
            <a:ext cx="27980" cy="1998758"/>
          </a:xfrm>
          <a:prstGeom prst="line">
            <a:avLst/>
          </a:prstGeom>
          <a:ln w="38100">
            <a:solidFill>
              <a:srgbClr val="89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2D4DD32-2BEC-486C-A234-6B2F687964AA}"/>
              </a:ext>
            </a:extLst>
          </p:cNvPr>
          <p:cNvCxnSpPr>
            <a:cxnSpLocks/>
          </p:cNvCxnSpPr>
          <p:nvPr/>
        </p:nvCxnSpPr>
        <p:spPr>
          <a:xfrm flipV="1">
            <a:off x="5367229" y="3794560"/>
            <a:ext cx="1207763" cy="21476"/>
          </a:xfrm>
          <a:prstGeom prst="line">
            <a:avLst/>
          </a:prstGeom>
          <a:ln w="38100">
            <a:solidFill>
              <a:srgbClr val="89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63B5D7-E45D-493B-91A5-75CD4B03059C}"/>
              </a:ext>
            </a:extLst>
          </p:cNvPr>
          <p:cNvCxnSpPr>
            <a:cxnSpLocks/>
          </p:cNvCxnSpPr>
          <p:nvPr/>
        </p:nvCxnSpPr>
        <p:spPr>
          <a:xfrm>
            <a:off x="5367226" y="3816037"/>
            <a:ext cx="0" cy="148405"/>
          </a:xfrm>
          <a:prstGeom prst="line">
            <a:avLst/>
          </a:prstGeom>
          <a:ln w="38100">
            <a:solidFill>
              <a:srgbClr val="89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94F5BB7-4D70-46D9-AC77-C16E17704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65862" y="3941051"/>
            <a:ext cx="686177" cy="799578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C0BFC65-FC61-42F9-9BE8-AEBA98810DD9}"/>
              </a:ext>
            </a:extLst>
          </p:cNvPr>
          <p:cNvCxnSpPr>
            <a:cxnSpLocks/>
          </p:cNvCxnSpPr>
          <p:nvPr/>
        </p:nvCxnSpPr>
        <p:spPr>
          <a:xfrm>
            <a:off x="1890924" y="865668"/>
            <a:ext cx="0" cy="30718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2F0BAEA-3AB8-40C5-B070-775424FC42E2}"/>
              </a:ext>
            </a:extLst>
          </p:cNvPr>
          <p:cNvCxnSpPr>
            <a:cxnSpLocks/>
          </p:cNvCxnSpPr>
          <p:nvPr/>
        </p:nvCxnSpPr>
        <p:spPr>
          <a:xfrm>
            <a:off x="1727445" y="672558"/>
            <a:ext cx="969" cy="31631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F155E22-439C-4D26-A7F7-D28BA60CFB0D}"/>
              </a:ext>
            </a:extLst>
          </p:cNvPr>
          <p:cNvCxnSpPr>
            <a:cxnSpLocks/>
          </p:cNvCxnSpPr>
          <p:nvPr/>
        </p:nvCxnSpPr>
        <p:spPr>
          <a:xfrm>
            <a:off x="6197045" y="683314"/>
            <a:ext cx="30979" cy="12294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D333367-726A-4DF5-BD68-1F2C6916E9D8}"/>
              </a:ext>
            </a:extLst>
          </p:cNvPr>
          <p:cNvCxnSpPr>
            <a:cxnSpLocks/>
          </p:cNvCxnSpPr>
          <p:nvPr/>
        </p:nvCxnSpPr>
        <p:spPr>
          <a:xfrm>
            <a:off x="6682117" y="683314"/>
            <a:ext cx="68986" cy="2972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08C4D5A-1773-492A-AB16-FEA06E198D97}"/>
              </a:ext>
            </a:extLst>
          </p:cNvPr>
          <p:cNvCxnSpPr>
            <a:cxnSpLocks/>
          </p:cNvCxnSpPr>
          <p:nvPr/>
        </p:nvCxnSpPr>
        <p:spPr>
          <a:xfrm flipH="1">
            <a:off x="5219749" y="3656016"/>
            <a:ext cx="1531355" cy="28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EA24B4E-8B1A-4F4B-9943-F444622EDB07}"/>
              </a:ext>
            </a:extLst>
          </p:cNvPr>
          <p:cNvCxnSpPr>
            <a:cxnSpLocks/>
          </p:cNvCxnSpPr>
          <p:nvPr/>
        </p:nvCxnSpPr>
        <p:spPr>
          <a:xfrm>
            <a:off x="6283532" y="3684891"/>
            <a:ext cx="9548" cy="2561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885C3F5-FFFA-44D9-9441-5C8343CF0694}"/>
              </a:ext>
            </a:extLst>
          </p:cNvPr>
          <p:cNvCxnSpPr>
            <a:cxnSpLocks/>
          </p:cNvCxnSpPr>
          <p:nvPr/>
        </p:nvCxnSpPr>
        <p:spPr>
          <a:xfrm>
            <a:off x="5234632" y="3684891"/>
            <a:ext cx="0" cy="359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09B031E-DC9B-47A6-AC7E-6B1EB55AF49D}"/>
              </a:ext>
            </a:extLst>
          </p:cNvPr>
          <p:cNvCxnSpPr>
            <a:cxnSpLocks/>
          </p:cNvCxnSpPr>
          <p:nvPr/>
        </p:nvCxnSpPr>
        <p:spPr>
          <a:xfrm flipH="1">
            <a:off x="1487109" y="2061646"/>
            <a:ext cx="2455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4DD34EF-003A-4471-AEBD-B8622BB8F8EC}"/>
              </a:ext>
            </a:extLst>
          </p:cNvPr>
          <p:cNvCxnSpPr>
            <a:cxnSpLocks/>
          </p:cNvCxnSpPr>
          <p:nvPr/>
        </p:nvCxnSpPr>
        <p:spPr>
          <a:xfrm flipH="1" flipV="1">
            <a:off x="1555953" y="3923227"/>
            <a:ext cx="341323" cy="35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6FDEC4F-1FED-4A25-AD85-9711545F39D1}"/>
              </a:ext>
            </a:extLst>
          </p:cNvPr>
          <p:cNvCxnSpPr>
            <a:cxnSpLocks/>
          </p:cNvCxnSpPr>
          <p:nvPr/>
        </p:nvCxnSpPr>
        <p:spPr>
          <a:xfrm flipH="1">
            <a:off x="1538768" y="3835718"/>
            <a:ext cx="1981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64273F6-02B8-416F-8768-2C77ED6BF196}"/>
              </a:ext>
            </a:extLst>
          </p:cNvPr>
          <p:cNvCxnSpPr>
            <a:cxnSpLocks/>
          </p:cNvCxnSpPr>
          <p:nvPr/>
        </p:nvCxnSpPr>
        <p:spPr>
          <a:xfrm flipH="1">
            <a:off x="1487110" y="2144373"/>
            <a:ext cx="3928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>
            <a:extLst>
              <a:ext uri="{FF2B5EF4-FFF2-40B4-BE49-F238E27FC236}">
                <a16:creationId xmlns:a16="http://schemas.microsoft.com/office/drawing/2014/main" id="{B4D2FD21-A237-428F-A4CA-4056C8477B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8433" y="1011454"/>
            <a:ext cx="1498412" cy="773291"/>
          </a:xfrm>
          <a:prstGeom prst="rect">
            <a:avLst/>
          </a:prstGeom>
        </p:spPr>
      </p:pic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D929120-34A3-4635-8B8D-7E9034E9D0F4}"/>
              </a:ext>
            </a:extLst>
          </p:cNvPr>
          <p:cNvCxnSpPr>
            <a:cxnSpLocks/>
          </p:cNvCxnSpPr>
          <p:nvPr/>
        </p:nvCxnSpPr>
        <p:spPr>
          <a:xfrm flipH="1" flipV="1">
            <a:off x="6228025" y="1341737"/>
            <a:ext cx="1062173" cy="48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21BFB748-7FCF-4EC2-BD57-D320D9A703C3}"/>
              </a:ext>
            </a:extLst>
          </p:cNvPr>
          <p:cNvCxnSpPr>
            <a:cxnSpLocks/>
          </p:cNvCxnSpPr>
          <p:nvPr/>
        </p:nvCxnSpPr>
        <p:spPr>
          <a:xfrm flipH="1">
            <a:off x="6682117" y="1381802"/>
            <a:ext cx="5887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E0955D85-5ADF-44A0-BB4B-24D27E1EEE50}"/>
              </a:ext>
            </a:extLst>
          </p:cNvPr>
          <p:cNvCxnSpPr>
            <a:cxnSpLocks/>
          </p:cNvCxnSpPr>
          <p:nvPr/>
        </p:nvCxnSpPr>
        <p:spPr>
          <a:xfrm flipH="1">
            <a:off x="7000982" y="1419558"/>
            <a:ext cx="2919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CFF5CF1-E78D-445C-8B3E-FF81762BEC95}"/>
              </a:ext>
            </a:extLst>
          </p:cNvPr>
          <p:cNvCxnSpPr>
            <a:cxnSpLocks/>
          </p:cNvCxnSpPr>
          <p:nvPr/>
        </p:nvCxnSpPr>
        <p:spPr>
          <a:xfrm flipH="1" flipV="1">
            <a:off x="7004897" y="1420626"/>
            <a:ext cx="37118" cy="2078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DBAD1-25AC-4839-8BE1-D0EBCD977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21" y="3498848"/>
            <a:ext cx="481973" cy="48176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A60227A-5EFD-4FC0-97BE-3DA4C4C232B8}"/>
              </a:ext>
            </a:extLst>
          </p:cNvPr>
          <p:cNvCxnSpPr>
            <a:cxnSpLocks/>
          </p:cNvCxnSpPr>
          <p:nvPr/>
        </p:nvCxnSpPr>
        <p:spPr>
          <a:xfrm flipH="1">
            <a:off x="1879114" y="865669"/>
            <a:ext cx="3955958" cy="52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CBFB747-97A3-42F5-94DE-A1AD20E9035B}"/>
              </a:ext>
            </a:extLst>
          </p:cNvPr>
          <p:cNvCxnSpPr>
            <a:cxnSpLocks/>
          </p:cNvCxnSpPr>
          <p:nvPr/>
        </p:nvCxnSpPr>
        <p:spPr>
          <a:xfrm flipH="1">
            <a:off x="1732651" y="683313"/>
            <a:ext cx="39530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6EAB254-19B2-41FF-BDE1-E5AF16EAA505}"/>
              </a:ext>
            </a:extLst>
          </p:cNvPr>
          <p:cNvCxnSpPr>
            <a:cxnSpLocks/>
          </p:cNvCxnSpPr>
          <p:nvPr/>
        </p:nvCxnSpPr>
        <p:spPr>
          <a:xfrm>
            <a:off x="5685676" y="427518"/>
            <a:ext cx="1" cy="2557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C01944-BFA6-4339-8282-F291D1C524F4}"/>
              </a:ext>
            </a:extLst>
          </p:cNvPr>
          <p:cNvCxnSpPr>
            <a:cxnSpLocks/>
          </p:cNvCxnSpPr>
          <p:nvPr/>
        </p:nvCxnSpPr>
        <p:spPr>
          <a:xfrm flipH="1">
            <a:off x="5835073" y="427519"/>
            <a:ext cx="14242" cy="4433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6CC0ECF-DD15-4899-A680-5952CAC77B3D}"/>
              </a:ext>
            </a:extLst>
          </p:cNvPr>
          <p:cNvCxnSpPr>
            <a:cxnSpLocks/>
          </p:cNvCxnSpPr>
          <p:nvPr/>
        </p:nvCxnSpPr>
        <p:spPr>
          <a:xfrm>
            <a:off x="4900759" y="683314"/>
            <a:ext cx="0" cy="32542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B619F83-12BC-4C4E-8117-9DED5A0B53B3}"/>
              </a:ext>
            </a:extLst>
          </p:cNvPr>
          <p:cNvCxnSpPr>
            <a:cxnSpLocks/>
          </p:cNvCxnSpPr>
          <p:nvPr/>
        </p:nvCxnSpPr>
        <p:spPr>
          <a:xfrm flipH="1">
            <a:off x="4904677" y="1951393"/>
            <a:ext cx="329476" cy="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94D14C5-0B65-472B-8FE2-66FBFB0D8B27}"/>
              </a:ext>
            </a:extLst>
          </p:cNvPr>
          <p:cNvCxnSpPr>
            <a:cxnSpLocks/>
          </p:cNvCxnSpPr>
          <p:nvPr/>
        </p:nvCxnSpPr>
        <p:spPr>
          <a:xfrm flipH="1">
            <a:off x="5038295" y="865668"/>
            <a:ext cx="11816" cy="31266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AA21175-AB7F-43C5-9DF9-61AB3DCD7A74}"/>
              </a:ext>
            </a:extLst>
          </p:cNvPr>
          <p:cNvCxnSpPr>
            <a:cxnSpLocks/>
          </p:cNvCxnSpPr>
          <p:nvPr/>
        </p:nvCxnSpPr>
        <p:spPr>
          <a:xfrm flipH="1">
            <a:off x="5033844" y="1782384"/>
            <a:ext cx="200307" cy="62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FD20E7B5-994B-452E-AC30-B125CC12D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76" y="3835718"/>
            <a:ext cx="1127990" cy="860564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74B5228-713B-4A1D-B11E-D5722085F820}"/>
              </a:ext>
            </a:extLst>
          </p:cNvPr>
          <p:cNvCxnSpPr>
            <a:cxnSpLocks/>
          </p:cNvCxnSpPr>
          <p:nvPr/>
        </p:nvCxnSpPr>
        <p:spPr>
          <a:xfrm flipH="1">
            <a:off x="3916963" y="3923227"/>
            <a:ext cx="983796" cy="142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A411AA6-C444-4AB9-BDAE-C7E2207E563E}"/>
              </a:ext>
            </a:extLst>
          </p:cNvPr>
          <p:cNvCxnSpPr>
            <a:cxnSpLocks/>
          </p:cNvCxnSpPr>
          <p:nvPr/>
        </p:nvCxnSpPr>
        <p:spPr>
          <a:xfrm flipH="1">
            <a:off x="3889616" y="3980608"/>
            <a:ext cx="1148678" cy="117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41448B1-9D6B-4285-ACC7-21F5E8D760C4}"/>
              </a:ext>
            </a:extLst>
          </p:cNvPr>
          <p:cNvCxnSpPr>
            <a:cxnSpLocks/>
          </p:cNvCxnSpPr>
          <p:nvPr/>
        </p:nvCxnSpPr>
        <p:spPr>
          <a:xfrm flipH="1">
            <a:off x="4002734" y="2038065"/>
            <a:ext cx="39915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8BE3C5E-159D-4182-8717-6D39C105F361}"/>
              </a:ext>
            </a:extLst>
          </p:cNvPr>
          <p:cNvCxnSpPr>
            <a:cxnSpLocks/>
          </p:cNvCxnSpPr>
          <p:nvPr/>
        </p:nvCxnSpPr>
        <p:spPr>
          <a:xfrm flipV="1">
            <a:off x="4401892" y="2038065"/>
            <a:ext cx="3818" cy="200657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64467B1-9CBF-41C1-8197-79D9DC0A4FAB}"/>
              </a:ext>
            </a:extLst>
          </p:cNvPr>
          <p:cNvCxnSpPr>
            <a:cxnSpLocks/>
          </p:cNvCxnSpPr>
          <p:nvPr/>
        </p:nvCxnSpPr>
        <p:spPr>
          <a:xfrm flipH="1">
            <a:off x="3923747" y="4039095"/>
            <a:ext cx="485115" cy="379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C1AB92C-80CF-4498-9F7F-8F9BE7879940}"/>
              </a:ext>
            </a:extLst>
          </p:cNvPr>
          <p:cNvCxnSpPr>
            <a:cxnSpLocks/>
          </p:cNvCxnSpPr>
          <p:nvPr/>
        </p:nvCxnSpPr>
        <p:spPr>
          <a:xfrm flipH="1">
            <a:off x="3901433" y="4085351"/>
            <a:ext cx="580808" cy="11744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E576558-7AD1-4470-ADF8-CC2A1B9957BB}"/>
              </a:ext>
            </a:extLst>
          </p:cNvPr>
          <p:cNvCxnSpPr>
            <a:cxnSpLocks/>
          </p:cNvCxnSpPr>
          <p:nvPr/>
        </p:nvCxnSpPr>
        <p:spPr>
          <a:xfrm flipH="1">
            <a:off x="3999829" y="1912772"/>
            <a:ext cx="478034" cy="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08AAF00-F33F-4124-A008-16A4D84D2483}"/>
              </a:ext>
            </a:extLst>
          </p:cNvPr>
          <p:cNvCxnSpPr>
            <a:cxnSpLocks/>
          </p:cNvCxnSpPr>
          <p:nvPr/>
        </p:nvCxnSpPr>
        <p:spPr>
          <a:xfrm flipH="1" flipV="1">
            <a:off x="4477864" y="1897060"/>
            <a:ext cx="11395" cy="2188295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4E47175E-93A2-4069-B145-C2B2FD8FC1DC}"/>
              </a:ext>
            </a:extLst>
          </p:cNvPr>
          <p:cNvSpPr txBox="1"/>
          <p:nvPr/>
        </p:nvSpPr>
        <p:spPr>
          <a:xfrm>
            <a:off x="5452952" y="197675"/>
            <a:ext cx="775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DC-5V IN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801F842-C376-4B3E-95C7-8B62B6575055}"/>
              </a:ext>
            </a:extLst>
          </p:cNvPr>
          <p:cNvSpPr txBox="1"/>
          <p:nvPr/>
        </p:nvSpPr>
        <p:spPr>
          <a:xfrm>
            <a:off x="6066927" y="477608"/>
            <a:ext cx="934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AC-220V IN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196ADBD-E268-4CDE-A83F-02FAA3BEB1BB}"/>
              </a:ext>
            </a:extLst>
          </p:cNvPr>
          <p:cNvSpPr txBox="1"/>
          <p:nvPr/>
        </p:nvSpPr>
        <p:spPr>
          <a:xfrm>
            <a:off x="6957929" y="970741"/>
            <a:ext cx="13936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AC-DC 12V ADAPTER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CE6D14-7F63-4EEA-8976-5E98AE18F906}"/>
              </a:ext>
            </a:extLst>
          </p:cNvPr>
          <p:cNvSpPr txBox="1"/>
          <p:nvPr/>
        </p:nvSpPr>
        <p:spPr>
          <a:xfrm>
            <a:off x="6760323" y="4034627"/>
            <a:ext cx="89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DC-12V FAN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EDE7ADC-2B59-42BE-8145-1DC35648FFED}"/>
              </a:ext>
            </a:extLst>
          </p:cNvPr>
          <p:cNvSpPr txBox="1"/>
          <p:nvPr/>
        </p:nvSpPr>
        <p:spPr>
          <a:xfrm>
            <a:off x="4749526" y="4776618"/>
            <a:ext cx="2159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.90-W X 2 TUNGSTEN FILAMENTS 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837179C-8418-45B2-B341-73B7A39DEF2F}"/>
              </a:ext>
            </a:extLst>
          </p:cNvPr>
          <p:cNvSpPr txBox="1"/>
          <p:nvPr/>
        </p:nvSpPr>
        <p:spPr>
          <a:xfrm>
            <a:off x="5088808" y="1330716"/>
            <a:ext cx="1258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RELAY MODULE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5649268-036B-4380-AE5F-7C7232F66908}"/>
              </a:ext>
            </a:extLst>
          </p:cNvPr>
          <p:cNvSpPr txBox="1"/>
          <p:nvPr/>
        </p:nvSpPr>
        <p:spPr>
          <a:xfrm>
            <a:off x="281403" y="2392292"/>
            <a:ext cx="1584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MQ-2 GAS SENSOR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E543B0B-6BFC-4ADA-A186-37F445C51263}"/>
              </a:ext>
            </a:extLst>
          </p:cNvPr>
          <p:cNvSpPr txBox="1"/>
          <p:nvPr/>
        </p:nvSpPr>
        <p:spPr>
          <a:xfrm>
            <a:off x="116365" y="4261683"/>
            <a:ext cx="18063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DHT-11 MOISTURE SENSOR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01DE54C-9B28-4CCB-8669-A1B512034E1E}"/>
              </a:ext>
            </a:extLst>
          </p:cNvPr>
          <p:cNvSpPr txBox="1"/>
          <p:nvPr/>
        </p:nvSpPr>
        <p:spPr>
          <a:xfrm>
            <a:off x="2795755" y="4760669"/>
            <a:ext cx="14529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I2C-LCD MODULE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D2E023A-7C4F-4139-AEC5-1B74A464159F}"/>
              </a:ext>
            </a:extLst>
          </p:cNvPr>
          <p:cNvSpPr txBox="1"/>
          <p:nvPr/>
        </p:nvSpPr>
        <p:spPr>
          <a:xfrm>
            <a:off x="2834337" y="974649"/>
            <a:ext cx="13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solidFill>
                  <a:srgbClr val="333333"/>
                </a:solidFill>
                <a:latin typeface="Montserrat" panose="00000500000000000000" pitchFamily="2" charset="0"/>
              </a:rPr>
              <a:t>Node MCU </a:t>
            </a:r>
            <a:r>
              <a:rPr lang="en-IN" sz="900" b="1" dirty="0" err="1">
                <a:solidFill>
                  <a:srgbClr val="333333"/>
                </a:solidFill>
                <a:latin typeface="Montserrat" panose="00000500000000000000" pitchFamily="2" charset="0"/>
              </a:rPr>
              <a:t>Lolin</a:t>
            </a:r>
            <a:r>
              <a:rPr lang="en-IN" sz="900" b="1" dirty="0">
                <a:solidFill>
                  <a:srgbClr val="333333"/>
                </a:solidFill>
                <a:latin typeface="Montserrat" panose="00000500000000000000" pitchFamily="2" charset="0"/>
              </a:rPr>
              <a:t> V3</a:t>
            </a:r>
          </a:p>
          <a:p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77" name="Google Shape;463;p48">
            <a:extLst>
              <a:ext uri="{FF2B5EF4-FFF2-40B4-BE49-F238E27FC236}">
                <a16:creationId xmlns:a16="http://schemas.microsoft.com/office/drawing/2014/main" id="{315B74A5-F85C-451B-9CA5-871BB9C54B8D}"/>
              </a:ext>
            </a:extLst>
          </p:cNvPr>
          <p:cNvSpPr txBox="1">
            <a:spLocks/>
          </p:cNvSpPr>
          <p:nvPr/>
        </p:nvSpPr>
        <p:spPr>
          <a:xfrm>
            <a:off x="1335535" y="130522"/>
            <a:ext cx="1575306" cy="4116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IN" sz="16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 SCHEMATIC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F03C850-4B8B-460F-BF43-B37E9E09232F}"/>
              </a:ext>
            </a:extLst>
          </p:cNvPr>
          <p:cNvCxnSpPr>
            <a:cxnSpLocks/>
          </p:cNvCxnSpPr>
          <p:nvPr/>
        </p:nvCxnSpPr>
        <p:spPr>
          <a:xfrm flipV="1">
            <a:off x="4170516" y="2665891"/>
            <a:ext cx="7882" cy="1073838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3DE60B-46B1-42F9-84E8-4FBB2D210082}"/>
              </a:ext>
            </a:extLst>
          </p:cNvPr>
          <p:cNvCxnSpPr>
            <a:cxnSpLocks/>
          </p:cNvCxnSpPr>
          <p:nvPr/>
        </p:nvCxnSpPr>
        <p:spPr>
          <a:xfrm flipV="1">
            <a:off x="1996441" y="1539561"/>
            <a:ext cx="0" cy="373213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72F7056-CF9F-49B4-8790-8332AEFB5FB6}"/>
              </a:ext>
            </a:extLst>
          </p:cNvPr>
          <p:cNvCxnSpPr>
            <a:cxnSpLocks/>
          </p:cNvCxnSpPr>
          <p:nvPr/>
        </p:nvCxnSpPr>
        <p:spPr>
          <a:xfrm>
            <a:off x="1996441" y="1546059"/>
            <a:ext cx="9144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95C834C-6EFC-4BD6-BBEA-B5FBE33296BC}"/>
              </a:ext>
            </a:extLst>
          </p:cNvPr>
          <p:cNvCxnSpPr>
            <a:cxnSpLocks/>
          </p:cNvCxnSpPr>
          <p:nvPr/>
        </p:nvCxnSpPr>
        <p:spPr>
          <a:xfrm>
            <a:off x="4017105" y="1676995"/>
            <a:ext cx="1202642" cy="2200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9F880BD-523D-4FC1-916E-0292FE00F3DE}"/>
              </a:ext>
            </a:extLst>
          </p:cNvPr>
          <p:cNvCxnSpPr>
            <a:cxnSpLocks/>
          </p:cNvCxnSpPr>
          <p:nvPr/>
        </p:nvCxnSpPr>
        <p:spPr>
          <a:xfrm>
            <a:off x="4017105" y="1559124"/>
            <a:ext cx="1217047" cy="2794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23C28810-5CB2-488C-928C-77EF6AFE1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288" y="2319192"/>
            <a:ext cx="1420343" cy="1394980"/>
          </a:xfrm>
          <a:prstGeom prst="rect">
            <a:avLst/>
          </a:prstGeom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0FAD37C-51D7-4387-9A30-65B19C3FE9F9}"/>
              </a:ext>
            </a:extLst>
          </p:cNvPr>
          <p:cNvCxnSpPr>
            <a:cxnSpLocks/>
          </p:cNvCxnSpPr>
          <p:nvPr/>
        </p:nvCxnSpPr>
        <p:spPr>
          <a:xfrm flipV="1">
            <a:off x="4330797" y="3168522"/>
            <a:ext cx="3092097" cy="30235"/>
          </a:xfrm>
          <a:prstGeom prst="line">
            <a:avLst/>
          </a:prstGeom>
          <a:ln w="19050">
            <a:solidFill>
              <a:srgbClr val="8B2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4481E53-E954-4023-A730-0B3D24EA64DA}"/>
              </a:ext>
            </a:extLst>
          </p:cNvPr>
          <p:cNvCxnSpPr>
            <a:cxnSpLocks/>
          </p:cNvCxnSpPr>
          <p:nvPr/>
        </p:nvCxnSpPr>
        <p:spPr>
          <a:xfrm flipV="1">
            <a:off x="4330797" y="2531965"/>
            <a:ext cx="0" cy="682671"/>
          </a:xfrm>
          <a:prstGeom prst="line">
            <a:avLst/>
          </a:prstGeom>
          <a:ln w="19050">
            <a:solidFill>
              <a:srgbClr val="8B2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F4F6136-D558-4B9E-8F09-87D6055C9819}"/>
              </a:ext>
            </a:extLst>
          </p:cNvPr>
          <p:cNvCxnSpPr>
            <a:cxnSpLocks/>
          </p:cNvCxnSpPr>
          <p:nvPr/>
        </p:nvCxnSpPr>
        <p:spPr>
          <a:xfrm>
            <a:off x="4017105" y="2531965"/>
            <a:ext cx="313693" cy="0"/>
          </a:xfrm>
          <a:prstGeom prst="line">
            <a:avLst/>
          </a:prstGeom>
          <a:ln w="19050">
            <a:solidFill>
              <a:srgbClr val="8B2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DAF802BA-404B-43E2-9500-3073331E7F6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9"/>
          <a:stretch/>
        </p:blipFill>
        <p:spPr>
          <a:xfrm rot="5400000">
            <a:off x="7520395" y="2630436"/>
            <a:ext cx="274972" cy="49752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BED861D1-2B05-4D25-89FF-449D18A07CA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7"/>
          <a:stretch/>
        </p:blipFill>
        <p:spPr>
          <a:xfrm rot="10800000">
            <a:off x="7780430" y="1661086"/>
            <a:ext cx="1350773" cy="1134413"/>
          </a:xfrm>
          <a:prstGeom prst="rect">
            <a:avLst/>
          </a:prstGeom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C27B94EF-7C84-4A87-881F-2F687F4A834D}"/>
              </a:ext>
            </a:extLst>
          </p:cNvPr>
          <p:cNvCxnSpPr>
            <a:cxnSpLocks/>
            <a:stCxn id="192" idx="0"/>
          </p:cNvCxnSpPr>
          <p:nvPr/>
        </p:nvCxnSpPr>
        <p:spPr>
          <a:xfrm flipH="1" flipV="1">
            <a:off x="8027910" y="2363707"/>
            <a:ext cx="427907" cy="4317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297C68D4-EA96-4929-A0A5-D8A3A0C0357A}"/>
              </a:ext>
            </a:extLst>
          </p:cNvPr>
          <p:cNvCxnSpPr>
            <a:cxnSpLocks/>
            <a:stCxn id="192" idx="0"/>
          </p:cNvCxnSpPr>
          <p:nvPr/>
        </p:nvCxnSpPr>
        <p:spPr>
          <a:xfrm flipV="1">
            <a:off x="8455816" y="2363707"/>
            <a:ext cx="409019" cy="4317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2011A7B2-44C9-42DB-91E5-80C404331D0F}"/>
              </a:ext>
            </a:extLst>
          </p:cNvPr>
          <p:cNvSpPr txBox="1"/>
          <p:nvPr/>
        </p:nvSpPr>
        <p:spPr>
          <a:xfrm>
            <a:off x="7939827" y="2692493"/>
            <a:ext cx="6103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-45*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86B945F-73AC-4062-8405-34EFA7F70073}"/>
              </a:ext>
            </a:extLst>
          </p:cNvPr>
          <p:cNvSpPr txBox="1"/>
          <p:nvPr/>
        </p:nvSpPr>
        <p:spPr>
          <a:xfrm>
            <a:off x="8533605" y="2728295"/>
            <a:ext cx="6103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+45*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39DEF24-8BDE-4D95-9C55-A59822ABB0D0}"/>
              </a:ext>
            </a:extLst>
          </p:cNvPr>
          <p:cNvSpPr txBox="1"/>
          <p:nvPr/>
        </p:nvSpPr>
        <p:spPr>
          <a:xfrm>
            <a:off x="7981501" y="1914492"/>
            <a:ext cx="10965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HATCH-TRAY</a:t>
            </a:r>
            <a:endParaRPr lang="en-IN" sz="900" dirty="0">
              <a:latin typeface="Montserrat" panose="00000500000000000000" pitchFamily="2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9AB87B2-9C9C-44C7-96F6-40D76D0C47B7}"/>
              </a:ext>
            </a:extLst>
          </p:cNvPr>
          <p:cNvSpPr txBox="1"/>
          <p:nvPr/>
        </p:nvSpPr>
        <p:spPr>
          <a:xfrm>
            <a:off x="7941875" y="3383548"/>
            <a:ext cx="108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SERVO-25G</a:t>
            </a:r>
            <a:endParaRPr lang="en-IN" sz="900" dirty="0">
              <a:latin typeface="Montserrat" panose="00000500000000000000" pitchFamily="2" charset="0"/>
            </a:endParaRP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465CE4F0-DE74-4154-90D0-E9208A7C7B81}"/>
              </a:ext>
            </a:extLst>
          </p:cNvPr>
          <p:cNvCxnSpPr>
            <a:cxnSpLocks/>
          </p:cNvCxnSpPr>
          <p:nvPr/>
        </p:nvCxnSpPr>
        <p:spPr>
          <a:xfrm>
            <a:off x="7200982" y="2874188"/>
            <a:ext cx="7392" cy="3960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F4C2CFA3-21B2-42EC-A14A-B34AAB9DED9C}"/>
              </a:ext>
            </a:extLst>
          </p:cNvPr>
          <p:cNvCxnSpPr>
            <a:cxnSpLocks/>
          </p:cNvCxnSpPr>
          <p:nvPr/>
        </p:nvCxnSpPr>
        <p:spPr>
          <a:xfrm flipH="1">
            <a:off x="7197867" y="2879196"/>
            <a:ext cx="213860" cy="46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5AD66EEE-FE8F-436E-B481-0861944CDDD9}"/>
              </a:ext>
            </a:extLst>
          </p:cNvPr>
          <p:cNvCxnSpPr>
            <a:cxnSpLocks/>
          </p:cNvCxnSpPr>
          <p:nvPr/>
        </p:nvCxnSpPr>
        <p:spPr>
          <a:xfrm flipH="1">
            <a:off x="7242024" y="2954810"/>
            <a:ext cx="169703" cy="3291"/>
          </a:xfrm>
          <a:prstGeom prst="line">
            <a:avLst/>
          </a:prstGeom>
          <a:ln w="19050">
            <a:solidFill>
              <a:srgbClr val="F47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7F4DD47-7AB2-429C-A1B0-E16FAC1C57D0}"/>
              </a:ext>
            </a:extLst>
          </p:cNvPr>
          <p:cNvCxnSpPr>
            <a:cxnSpLocks/>
          </p:cNvCxnSpPr>
          <p:nvPr/>
        </p:nvCxnSpPr>
        <p:spPr>
          <a:xfrm flipH="1" flipV="1">
            <a:off x="7139060" y="1463626"/>
            <a:ext cx="25127" cy="2047028"/>
          </a:xfrm>
          <a:prstGeom prst="line">
            <a:avLst/>
          </a:prstGeom>
          <a:ln w="19050">
            <a:solidFill>
              <a:srgbClr val="F47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2CF035CE-DD30-481D-A82E-C122FE7D61D3}"/>
              </a:ext>
            </a:extLst>
          </p:cNvPr>
          <p:cNvCxnSpPr>
            <a:cxnSpLocks/>
          </p:cNvCxnSpPr>
          <p:nvPr/>
        </p:nvCxnSpPr>
        <p:spPr>
          <a:xfrm flipV="1">
            <a:off x="7130426" y="1462286"/>
            <a:ext cx="162462" cy="2679"/>
          </a:xfrm>
          <a:prstGeom prst="line">
            <a:avLst/>
          </a:prstGeom>
          <a:ln w="19050">
            <a:solidFill>
              <a:srgbClr val="F47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7A46117B-0299-4EB9-94D0-47C05C2C9428}"/>
              </a:ext>
            </a:extLst>
          </p:cNvPr>
          <p:cNvCxnSpPr>
            <a:cxnSpLocks/>
          </p:cNvCxnSpPr>
          <p:nvPr/>
        </p:nvCxnSpPr>
        <p:spPr>
          <a:xfrm flipH="1">
            <a:off x="7155052" y="2805998"/>
            <a:ext cx="256675" cy="0"/>
          </a:xfrm>
          <a:prstGeom prst="line">
            <a:avLst/>
          </a:prstGeom>
          <a:ln w="19050">
            <a:solidFill>
              <a:srgbClr val="F47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189EAC56-B4AF-4100-842A-528466F78B83}"/>
              </a:ext>
            </a:extLst>
          </p:cNvPr>
          <p:cNvSpPr txBox="1"/>
          <p:nvPr/>
        </p:nvSpPr>
        <p:spPr>
          <a:xfrm>
            <a:off x="7242612" y="2422313"/>
            <a:ext cx="83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Montserrat" panose="00000500000000000000" pitchFamily="2" charset="0"/>
              </a:rPr>
              <a:t>ST/LM-7805</a:t>
            </a:r>
            <a:endParaRPr lang="en-IN" sz="9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7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63944" y="2635466"/>
            <a:ext cx="908005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Applications &amp; Future Scope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4280611" y="1429950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03</a:t>
            </a:r>
            <a:endParaRPr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43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E5B17-AD34-4CFF-934F-C7CCE3D3534A}"/>
              </a:ext>
            </a:extLst>
          </p:cNvPr>
          <p:cNvSpPr txBox="1"/>
          <p:nvPr/>
        </p:nvSpPr>
        <p:spPr>
          <a:xfrm>
            <a:off x="2286000" y="1000559"/>
            <a:ext cx="5189060" cy="333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Remote Monitoring and Control</a:t>
            </a:r>
            <a:endParaRPr lang="en-US" sz="1800" i="0" u="none" strike="noStrike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28575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Data Logging and Analysis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User-Friendly Interface and Visualization</a:t>
            </a:r>
          </a:p>
          <a:p>
            <a:pPr marL="28575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Automatic Egg Turning</a:t>
            </a:r>
          </a:p>
          <a:p>
            <a:pPr marL="28575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Notifications and Alerts</a:t>
            </a:r>
            <a:endParaRPr lang="en-US" b="0" dirty="0">
              <a:effectLst/>
              <a:latin typeface="Montserrat" panose="00000500000000000000" pitchFamily="2" charset="0"/>
            </a:endParaRPr>
          </a:p>
          <a:p>
            <a:pPr marL="28575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Enhanced Environmental Control</a:t>
            </a:r>
          </a:p>
        </p:txBody>
      </p:sp>
      <p:sp>
        <p:nvSpPr>
          <p:cNvPr id="41" name="Google Shape;285;p39">
            <a:extLst>
              <a:ext uri="{FF2B5EF4-FFF2-40B4-BE49-F238E27FC236}">
                <a16:creationId xmlns:a16="http://schemas.microsoft.com/office/drawing/2014/main" id="{D498AC08-A4C4-4D7C-AC8D-C72F114960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5002" y="398933"/>
            <a:ext cx="3253996" cy="818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Montserrat" panose="00000500000000000000" pitchFamily="2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71555610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F7365-DA8E-47A3-9CE0-16A7BF67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00" y="279376"/>
            <a:ext cx="7708200" cy="482457"/>
          </a:xfrm>
        </p:spPr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297D7-718C-40E4-9CDA-07F2312189B8}"/>
              </a:ext>
            </a:extLst>
          </p:cNvPr>
          <p:cNvSpPr txBox="1"/>
          <p:nvPr/>
        </p:nvSpPr>
        <p:spPr>
          <a:xfrm>
            <a:off x="601073" y="1019098"/>
            <a:ext cx="8162201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>
                <a:solidFill>
                  <a:srgbClr val="0070C0"/>
                </a:solidFill>
                <a:latin typeface="Montserrat" panose="00000500000000000000" pitchFamily="2" charset="0"/>
              </a:rPr>
              <a:t>Improving Hatch Rates: </a:t>
            </a:r>
            <a:r>
              <a:rPr lang="en-US" sz="1700" dirty="0">
                <a:latin typeface="Montserrat" panose="00000500000000000000" pitchFamily="2" charset="0"/>
              </a:rPr>
              <a:t>To make advanced control provided by the incubator ensures optimal conditions for egg development, resulting in higher hatch rates compared to natural incubation.</a:t>
            </a:r>
          </a:p>
          <a:p>
            <a:pPr algn="just"/>
            <a:endParaRPr lang="en-US" sz="1700" b="1" dirty="0">
              <a:solidFill>
                <a:srgbClr val="00B050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700" b="1" dirty="0">
                <a:solidFill>
                  <a:srgbClr val="00B050"/>
                </a:solidFill>
                <a:latin typeface="Montserrat" panose="00000500000000000000" pitchFamily="2" charset="0"/>
              </a:rPr>
              <a:t>Enhanced Safety: </a:t>
            </a:r>
            <a:r>
              <a:rPr lang="en-US" sz="1700" dirty="0">
                <a:latin typeface="Montserrat" panose="00000500000000000000" pitchFamily="2" charset="0"/>
              </a:rPr>
              <a:t>The inclusion of cloud monitoring allows for monitoring and ensuring parameters within the incubator. This feature provides a safe and healthy environment for the eggs by detecting and alerting any potential gas leaks or hazardous conditions.</a:t>
            </a:r>
          </a:p>
          <a:p>
            <a:pPr algn="just"/>
            <a:endParaRPr lang="en-US" sz="1700" dirty="0">
              <a:latin typeface="Montserrat" panose="00000500000000000000" pitchFamily="2" charset="0"/>
            </a:endParaRPr>
          </a:p>
          <a:p>
            <a:pPr algn="just"/>
            <a:r>
              <a:rPr lang="en-US" sz="1700" b="1" dirty="0">
                <a:solidFill>
                  <a:srgbClr val="C00000"/>
                </a:solidFill>
                <a:latin typeface="Montserrat" panose="00000500000000000000" pitchFamily="2" charset="0"/>
              </a:rPr>
              <a:t>Automation and Convenience: </a:t>
            </a:r>
            <a:r>
              <a:rPr lang="en-US" sz="1700" dirty="0">
                <a:latin typeface="Montserrat" panose="00000500000000000000" pitchFamily="2" charset="0"/>
              </a:rPr>
              <a:t>By automating the egg turning process and enabling remote monitoring and control, the project reduces the need for manual intervention. This convenience saves time and effort for the user.</a:t>
            </a:r>
            <a:endParaRPr lang="en-IN" sz="17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28184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902084" y="1904114"/>
            <a:ext cx="7633816" cy="9982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A8CFF"/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THANK YOU 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A</a:t>
            </a:r>
            <a:r>
              <a:rPr lang="en-US" sz="3000" dirty="0">
                <a:solidFill>
                  <a:srgbClr val="FFC000"/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LL</a:t>
            </a:r>
            <a:endParaRPr lang="en-US" sz="3000" dirty="0">
              <a:solidFill>
                <a:srgbClr val="4A8CFF"/>
              </a:solidFill>
              <a:latin typeface="Montserrat" panose="00000500000000000000" pitchFamily="2" charset="0"/>
              <a:ea typeface="Verdana" panose="020B060403050404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50C898-B282-4AF7-87BA-49E39EBCBB03}"/>
              </a:ext>
            </a:extLst>
          </p:cNvPr>
          <p:cNvCxnSpPr/>
          <p:nvPr/>
        </p:nvCxnSpPr>
        <p:spPr>
          <a:xfrm>
            <a:off x="1436768" y="2973109"/>
            <a:ext cx="718599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217;p33">
            <a:extLst>
              <a:ext uri="{FF2B5EF4-FFF2-40B4-BE49-F238E27FC236}">
                <a16:creationId xmlns:a16="http://schemas.microsoft.com/office/drawing/2014/main" id="{9C87969C-54A1-4B45-8787-97FD4251B0D8}"/>
              </a:ext>
            </a:extLst>
          </p:cNvPr>
          <p:cNvSpPr/>
          <p:nvPr/>
        </p:nvSpPr>
        <p:spPr>
          <a:xfrm>
            <a:off x="7927800" y="3237677"/>
            <a:ext cx="1216200" cy="1913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11" name="Google Shape;479;p50">
            <a:extLst>
              <a:ext uri="{FF2B5EF4-FFF2-40B4-BE49-F238E27FC236}">
                <a16:creationId xmlns:a16="http://schemas.microsoft.com/office/drawing/2014/main" id="{7AF7FA6F-1A0A-4FEF-B192-5C7AF4426120}"/>
              </a:ext>
            </a:extLst>
          </p:cNvPr>
          <p:cNvSpPr/>
          <p:nvPr/>
        </p:nvSpPr>
        <p:spPr>
          <a:xfrm>
            <a:off x="6848061" y="4054604"/>
            <a:ext cx="1079739" cy="10888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13" name="Google Shape;217;p33">
            <a:extLst>
              <a:ext uri="{FF2B5EF4-FFF2-40B4-BE49-F238E27FC236}">
                <a16:creationId xmlns:a16="http://schemas.microsoft.com/office/drawing/2014/main" id="{8D58A24A-7ED2-449D-9D1D-22BCBCD12177}"/>
              </a:ext>
            </a:extLst>
          </p:cNvPr>
          <p:cNvSpPr/>
          <p:nvPr/>
        </p:nvSpPr>
        <p:spPr>
          <a:xfrm>
            <a:off x="-3344" y="0"/>
            <a:ext cx="1216200" cy="2579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1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rippl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350" y="2481842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Orgin of Idea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4476084" y="3401359"/>
            <a:ext cx="3858849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Verdana" panose="020B0604030504040204" pitchFamily="34" charset="0"/>
              </a:rPr>
              <a:t>The place where the need and the right product begins to develop  ……</a:t>
            </a:r>
            <a:endParaRPr sz="15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anose="00000500000000000000" pitchFamily="2" charset="0"/>
              </a:rPr>
              <a:t>01</a:t>
            </a:r>
            <a:endParaRPr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229;p35">
            <a:extLst>
              <a:ext uri="{FF2B5EF4-FFF2-40B4-BE49-F238E27FC236}">
                <a16:creationId xmlns:a16="http://schemas.microsoft.com/office/drawing/2014/main" id="{30783B42-02DD-4253-B031-07EC27F84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2685" y="209276"/>
            <a:ext cx="4349666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  <a:ea typeface="Verdana" panose="020B0604030504040204" pitchFamily="34" charset="0"/>
              </a:rPr>
              <a:t>Observed conditions</a:t>
            </a:r>
            <a:endParaRPr dirty="0">
              <a:latin typeface="Montserrat" panose="00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8E449C-BC69-4714-A2C7-387EFC163A68}"/>
              </a:ext>
            </a:extLst>
          </p:cNvPr>
          <p:cNvSpPr txBox="1"/>
          <p:nvPr/>
        </p:nvSpPr>
        <p:spPr>
          <a:xfrm>
            <a:off x="532229" y="1245261"/>
            <a:ext cx="8079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Verdana" panose="020B0604030504040204" pitchFamily="34" charset="0"/>
              </a:rPr>
              <a:t>It is expensive to buy an incubator. Most of the incubators are highly priced and not affordable to small scale farmers.</a:t>
            </a:r>
          </a:p>
          <a:p>
            <a:pPr algn="just"/>
            <a:endParaRPr lang="en-US" sz="1800" b="0" i="0" dirty="0">
              <a:solidFill>
                <a:srgbClr val="000000"/>
              </a:solidFill>
              <a:effectLst/>
              <a:latin typeface="Montserrat" panose="00000500000000000000" pitchFamily="2" charset="0"/>
              <a:ea typeface="Verdan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Verdana" panose="020B0604030504040204" pitchFamily="34" charset="0"/>
              </a:rPr>
              <a:t>Requires a lot of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  <a:ea typeface="Verdana" panose="020B0604030504040204" pitchFamily="34" charset="0"/>
              </a:rPr>
              <a:t>labour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Verdana" panose="020B0604030504040204" pitchFamily="34" charset="0"/>
              </a:rPr>
              <a:t> since there will be a lot of monitoring purposes.</a:t>
            </a:r>
          </a:p>
          <a:p>
            <a:pPr algn="just"/>
            <a:endParaRPr lang="en-US" sz="1800" b="0" i="0" dirty="0">
              <a:solidFill>
                <a:srgbClr val="000000"/>
              </a:solidFill>
              <a:effectLst/>
              <a:latin typeface="Montserrat" panose="00000500000000000000" pitchFamily="2" charset="0"/>
              <a:ea typeface="Verdan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Verdana" panose="020B0604030504040204" pitchFamily="34" charset="0"/>
              </a:rPr>
              <a:t>It requires a lot of skills in order to manage and maintain an incubator</a:t>
            </a:r>
          </a:p>
          <a:p>
            <a:pPr algn="just"/>
            <a:endParaRPr lang="en-US" sz="1800" b="0" i="0" dirty="0">
              <a:solidFill>
                <a:srgbClr val="000000"/>
              </a:solidFill>
              <a:effectLst/>
              <a:latin typeface="Montserrat" panose="00000500000000000000" pitchFamily="2" charset="0"/>
              <a:ea typeface="Verdan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latin typeface="Montserrat" panose="00000500000000000000" pitchFamily="2" charset="0"/>
                <a:ea typeface="Verdana" panose="020B0604030504040204" pitchFamily="34" charset="0"/>
              </a:rPr>
              <a:t>Automation and Realtime data monitoring can’t be done at affordable quotation as the client needs</a:t>
            </a:r>
            <a:endParaRPr lang="en-IN" sz="1800" dirty="0">
              <a:latin typeface="Montserrat" panose="00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57" name="Google Shape;243;p36">
            <a:extLst>
              <a:ext uri="{FF2B5EF4-FFF2-40B4-BE49-F238E27FC236}">
                <a16:creationId xmlns:a16="http://schemas.microsoft.com/office/drawing/2014/main" id="{E0183C34-2B05-4D0D-946C-8CD6CECCC417}"/>
              </a:ext>
            </a:extLst>
          </p:cNvPr>
          <p:cNvSpPr/>
          <p:nvPr/>
        </p:nvSpPr>
        <p:spPr>
          <a:xfrm>
            <a:off x="2350013" y="336091"/>
            <a:ext cx="425343" cy="42278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54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54496" y="25717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Basics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54496" y="136623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02</a:t>
            </a:r>
            <a:endParaRPr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09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5;p33">
            <a:extLst>
              <a:ext uri="{FF2B5EF4-FFF2-40B4-BE49-F238E27FC236}">
                <a16:creationId xmlns:a16="http://schemas.microsoft.com/office/drawing/2014/main" id="{741A9560-3C98-4000-8FF5-A79143682C46}"/>
              </a:ext>
            </a:extLst>
          </p:cNvPr>
          <p:cNvSpPr txBox="1">
            <a:spLocks/>
          </p:cNvSpPr>
          <p:nvPr/>
        </p:nvSpPr>
        <p:spPr>
          <a:xfrm>
            <a:off x="886155" y="1547360"/>
            <a:ext cx="7570086" cy="1795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70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Verdana" panose="020B0604030504040204" pitchFamily="34" charset="0"/>
              </a:rPr>
              <a:t>An incubator is a device simulating a incubation by keeping eggs warm at a particular temperature range and in the correct humidity with inclination mechanism to hatch them in certain period of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3DEE64-8A60-4320-B506-17410C4B5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613" y="3061063"/>
            <a:ext cx="906912" cy="882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15D81-2926-490E-90F7-30269C007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3" y="3127955"/>
            <a:ext cx="1967949" cy="880452"/>
          </a:xfrm>
          <a:prstGeom prst="rect">
            <a:avLst/>
          </a:prstGeom>
        </p:spPr>
      </p:pic>
      <p:sp>
        <p:nvSpPr>
          <p:cNvPr id="16" name="Arrow: Quad 15">
            <a:extLst>
              <a:ext uri="{FF2B5EF4-FFF2-40B4-BE49-F238E27FC236}">
                <a16:creationId xmlns:a16="http://schemas.microsoft.com/office/drawing/2014/main" id="{D2188E5E-57EA-48D4-B96B-0599395A994B}"/>
              </a:ext>
            </a:extLst>
          </p:cNvPr>
          <p:cNvSpPr/>
          <p:nvPr/>
        </p:nvSpPr>
        <p:spPr>
          <a:xfrm>
            <a:off x="2681180" y="3372795"/>
            <a:ext cx="427382" cy="390773"/>
          </a:xfrm>
          <a:prstGeom prst="quad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DF2AE7-81A0-4E34-B16D-237B61450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736" y="3085969"/>
            <a:ext cx="880453" cy="880453"/>
          </a:xfrm>
          <a:prstGeom prst="rect">
            <a:avLst/>
          </a:prstGeom>
        </p:spPr>
      </p:pic>
      <p:sp>
        <p:nvSpPr>
          <p:cNvPr id="18" name="Arrow: Quad 17">
            <a:extLst>
              <a:ext uri="{FF2B5EF4-FFF2-40B4-BE49-F238E27FC236}">
                <a16:creationId xmlns:a16="http://schemas.microsoft.com/office/drawing/2014/main" id="{88FBE19F-E9FE-42B3-BCC2-B1E88F85F62D}"/>
              </a:ext>
            </a:extLst>
          </p:cNvPr>
          <p:cNvSpPr/>
          <p:nvPr/>
        </p:nvSpPr>
        <p:spPr>
          <a:xfrm>
            <a:off x="4246420" y="3347292"/>
            <a:ext cx="427382" cy="390773"/>
          </a:xfrm>
          <a:prstGeom prst="quad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" panose="000005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7B63F5-CCBB-4DB6-90CE-DBC091CB8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405" y="3108995"/>
            <a:ext cx="834399" cy="834399"/>
          </a:xfrm>
          <a:prstGeom prst="rect">
            <a:avLst/>
          </a:prstGeom>
        </p:spPr>
      </p:pic>
      <p:sp>
        <p:nvSpPr>
          <p:cNvPr id="20" name="Equals 19">
            <a:extLst>
              <a:ext uri="{FF2B5EF4-FFF2-40B4-BE49-F238E27FC236}">
                <a16:creationId xmlns:a16="http://schemas.microsoft.com/office/drawing/2014/main" id="{4592E05A-ECD7-4B20-9BA1-F9699554C519}"/>
              </a:ext>
            </a:extLst>
          </p:cNvPr>
          <p:cNvSpPr/>
          <p:nvPr/>
        </p:nvSpPr>
        <p:spPr>
          <a:xfrm>
            <a:off x="6071397" y="3347292"/>
            <a:ext cx="471623" cy="377850"/>
          </a:xfrm>
          <a:prstGeom prst="mathEqual">
            <a:avLst/>
          </a:prstGeom>
          <a:solidFill>
            <a:schemeClr val="accent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Google Shape;214;p33">
            <a:extLst>
              <a:ext uri="{FF2B5EF4-FFF2-40B4-BE49-F238E27FC236}">
                <a16:creationId xmlns:a16="http://schemas.microsoft.com/office/drawing/2014/main" id="{5BFAE65E-658D-4F31-8E8C-CC4FB9604B19}"/>
              </a:ext>
            </a:extLst>
          </p:cNvPr>
          <p:cNvSpPr txBox="1">
            <a:spLocks/>
          </p:cNvSpPr>
          <p:nvPr/>
        </p:nvSpPr>
        <p:spPr>
          <a:xfrm>
            <a:off x="2811355" y="327462"/>
            <a:ext cx="4232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E</a:t>
            </a:r>
            <a:r>
              <a:rPr lang="en-US" dirty="0">
                <a:solidFill>
                  <a:srgbClr val="FFC000"/>
                </a:solidFill>
                <a:latin typeface="Montserrat" panose="00000500000000000000" pitchFamily="2" charset="0"/>
              </a:rPr>
              <a:t>GG</a:t>
            </a:r>
            <a:r>
              <a:rPr lang="en-US" dirty="0">
                <a:latin typeface="Montserrat" panose="00000500000000000000" pitchFamily="2" charset="0"/>
              </a:rPr>
              <a:t> INCUBATOR</a:t>
            </a:r>
          </a:p>
        </p:txBody>
      </p:sp>
      <p:sp>
        <p:nvSpPr>
          <p:cNvPr id="22" name="Google Shape;216;p33">
            <a:extLst>
              <a:ext uri="{FF2B5EF4-FFF2-40B4-BE49-F238E27FC236}">
                <a16:creationId xmlns:a16="http://schemas.microsoft.com/office/drawing/2014/main" id="{6FF36641-4D90-4FDE-941E-E7438E11EBB7}"/>
              </a:ext>
            </a:extLst>
          </p:cNvPr>
          <p:cNvSpPr/>
          <p:nvPr/>
        </p:nvSpPr>
        <p:spPr>
          <a:xfrm rot="5400000">
            <a:off x="2999271" y="858681"/>
            <a:ext cx="155742" cy="4401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3" name="Google Shape;217;p33">
            <a:extLst>
              <a:ext uri="{FF2B5EF4-FFF2-40B4-BE49-F238E27FC236}">
                <a16:creationId xmlns:a16="http://schemas.microsoft.com/office/drawing/2014/main" id="{DA2B8D3E-44AF-4CFE-AC09-DAA46C4AAB71}"/>
              </a:ext>
            </a:extLst>
          </p:cNvPr>
          <p:cNvSpPr/>
          <p:nvPr/>
        </p:nvSpPr>
        <p:spPr>
          <a:xfrm>
            <a:off x="3297204" y="1000872"/>
            <a:ext cx="440123" cy="155742"/>
          </a:xfrm>
          <a:prstGeom prst="rect">
            <a:avLst/>
          </a:prstGeom>
          <a:solidFill>
            <a:srgbClr val="E7C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29" name="Google Shape;214;p33">
            <a:extLst>
              <a:ext uri="{FF2B5EF4-FFF2-40B4-BE49-F238E27FC236}">
                <a16:creationId xmlns:a16="http://schemas.microsoft.com/office/drawing/2014/main" id="{0D07AB7F-23FD-4A2D-B1C9-A306663FAD51}"/>
              </a:ext>
            </a:extLst>
          </p:cNvPr>
          <p:cNvSpPr txBox="1">
            <a:spLocks/>
          </p:cNvSpPr>
          <p:nvPr/>
        </p:nvSpPr>
        <p:spPr>
          <a:xfrm>
            <a:off x="2811355" y="323041"/>
            <a:ext cx="4232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E</a:t>
            </a:r>
            <a:r>
              <a:rPr lang="en-US" dirty="0">
                <a:solidFill>
                  <a:srgbClr val="FFC000"/>
                </a:solidFill>
                <a:latin typeface="Montserrat" panose="00000500000000000000" pitchFamily="2" charset="0"/>
              </a:rPr>
              <a:t>GG</a:t>
            </a:r>
            <a:r>
              <a:rPr lang="en-US" dirty="0">
                <a:latin typeface="Montserrat" panose="00000500000000000000" pitchFamily="2" charset="0"/>
              </a:rPr>
              <a:t> INCUBATOR</a:t>
            </a:r>
          </a:p>
        </p:txBody>
      </p:sp>
      <p:sp>
        <p:nvSpPr>
          <p:cNvPr id="30" name="Google Shape;216;p33">
            <a:extLst>
              <a:ext uri="{FF2B5EF4-FFF2-40B4-BE49-F238E27FC236}">
                <a16:creationId xmlns:a16="http://schemas.microsoft.com/office/drawing/2014/main" id="{FB7AE1BD-3190-40C5-B35C-1FA7D86E2AEF}"/>
              </a:ext>
            </a:extLst>
          </p:cNvPr>
          <p:cNvSpPr/>
          <p:nvPr/>
        </p:nvSpPr>
        <p:spPr>
          <a:xfrm rot="5400000">
            <a:off x="2999271" y="854260"/>
            <a:ext cx="155742" cy="4401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0"/>
            </a:endParaRPr>
          </a:p>
        </p:txBody>
      </p:sp>
      <p:sp>
        <p:nvSpPr>
          <p:cNvPr id="31" name="Google Shape;217;p33">
            <a:extLst>
              <a:ext uri="{FF2B5EF4-FFF2-40B4-BE49-F238E27FC236}">
                <a16:creationId xmlns:a16="http://schemas.microsoft.com/office/drawing/2014/main" id="{7AC08EC6-10A4-4C69-9153-A57A16C606C4}"/>
              </a:ext>
            </a:extLst>
          </p:cNvPr>
          <p:cNvSpPr/>
          <p:nvPr/>
        </p:nvSpPr>
        <p:spPr>
          <a:xfrm>
            <a:off x="3297204" y="996451"/>
            <a:ext cx="440123" cy="155742"/>
          </a:xfrm>
          <a:prstGeom prst="rect">
            <a:avLst/>
          </a:prstGeom>
          <a:solidFill>
            <a:srgbClr val="E7C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226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3000645" y="173160"/>
            <a:ext cx="3253996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R</a:t>
            </a:r>
            <a:r>
              <a:rPr lang="en-IN" dirty="0">
                <a:latin typeface="Montserrat" panose="00000500000000000000" pitchFamily="2" charset="0"/>
              </a:rPr>
              <a:t>EQUIREMENTS</a:t>
            </a:r>
          </a:p>
        </p:txBody>
      </p:sp>
      <p:sp>
        <p:nvSpPr>
          <p:cNvPr id="286" name="Google Shape;286;p39"/>
          <p:cNvSpPr/>
          <p:nvPr/>
        </p:nvSpPr>
        <p:spPr>
          <a:xfrm>
            <a:off x="528395" y="2188122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3097795" y="1876672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5667195" y="1573697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289" name="Google Shape;289;p39"/>
          <p:cNvSpPr/>
          <p:nvPr/>
        </p:nvSpPr>
        <p:spPr>
          <a:xfrm rot="5400000">
            <a:off x="2844945" y="2032397"/>
            <a:ext cx="4146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290" name="Google Shape;290;p39"/>
          <p:cNvSpPr/>
          <p:nvPr/>
        </p:nvSpPr>
        <p:spPr>
          <a:xfrm rot="5400000">
            <a:off x="5415745" y="1724447"/>
            <a:ext cx="4047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4294967295"/>
          </p:nvPr>
        </p:nvSpPr>
        <p:spPr>
          <a:xfrm>
            <a:off x="860852" y="1703542"/>
            <a:ext cx="1541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750" b="1" dirty="0">
                <a:solidFill>
                  <a:schemeClr val="accent1"/>
                </a:solidFill>
                <a:latin typeface="Montserrat" panose="00000500000000000000" pitchFamily="2" charset="0"/>
              </a:rPr>
              <a:t>SENSORS </a:t>
            </a:r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4294967295"/>
          </p:nvPr>
        </p:nvSpPr>
        <p:spPr>
          <a:xfrm>
            <a:off x="2828009" y="1382072"/>
            <a:ext cx="2739112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750" b="1" dirty="0">
                <a:solidFill>
                  <a:schemeClr val="accent1"/>
                </a:solidFill>
                <a:latin typeface="Montserrat" panose="00000500000000000000" pitchFamily="2" charset="0"/>
              </a:rPr>
              <a:t>MICROCONTROLLER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4294967295"/>
          </p:nvPr>
        </p:nvSpPr>
        <p:spPr>
          <a:xfrm>
            <a:off x="5627712" y="1078872"/>
            <a:ext cx="2608983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50" b="1" dirty="0">
                <a:solidFill>
                  <a:schemeClr val="accent1"/>
                </a:solidFill>
                <a:latin typeface="Montserrat" panose="00000500000000000000" pitchFamily="2" charset="0"/>
              </a:rPr>
              <a:t>CONTROL DEVICES</a:t>
            </a:r>
            <a:endParaRPr sz="175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4294967295"/>
          </p:nvPr>
        </p:nvSpPr>
        <p:spPr>
          <a:xfrm>
            <a:off x="528295" y="2403300"/>
            <a:ext cx="2569500" cy="847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  <a:latin typeface="Montserrat" panose="00000500000000000000" pitchFamily="2" charset="0"/>
              </a:rPr>
              <a:t>MQ-2 Gas sensor</a:t>
            </a:r>
            <a:endParaRPr sz="1400" dirty="0">
              <a:solidFill>
                <a:schemeClr val="dk1"/>
              </a:solidFill>
              <a:latin typeface="Montserrat" panose="00000500000000000000" pitchFamily="2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  <a:latin typeface="Montserrat" panose="00000500000000000000" pitchFamily="2" charset="0"/>
              </a:rPr>
              <a:t>DHT-11 sensor</a:t>
            </a:r>
            <a:endParaRPr sz="1400" dirty="0">
              <a:solidFill>
                <a:schemeClr val="dk1"/>
              </a:solidFill>
              <a:latin typeface="Montserrat" panose="00000500000000000000" pitchFamily="2" charset="0"/>
            </a:endParaRPr>
          </a:p>
        </p:txBody>
      </p:sp>
      <p:sp>
        <p:nvSpPr>
          <p:cNvPr id="295" name="Google Shape;295;p39"/>
          <p:cNvSpPr txBox="1">
            <a:spLocks noGrp="1"/>
          </p:cNvSpPr>
          <p:nvPr>
            <p:ph type="subTitle" idx="4294967295"/>
          </p:nvPr>
        </p:nvSpPr>
        <p:spPr>
          <a:xfrm>
            <a:off x="3000645" y="2058652"/>
            <a:ext cx="2569500" cy="51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>
              <a:lnSpc>
                <a:spcPct val="150000"/>
              </a:lnSpc>
              <a:buSzPts val="1400"/>
            </a:pPr>
            <a:r>
              <a:rPr lang="en-US" sz="1400" dirty="0">
                <a:solidFill>
                  <a:schemeClr val="dk1"/>
                </a:solidFill>
                <a:latin typeface="Montserrat" panose="00000500000000000000" pitchFamily="2" charset="0"/>
              </a:rPr>
              <a:t>Node MCU </a:t>
            </a:r>
          </a:p>
          <a:p>
            <a:pPr marL="482600">
              <a:lnSpc>
                <a:spcPct val="150000"/>
              </a:lnSpc>
              <a:buSzPts val="1400"/>
            </a:pPr>
            <a:endParaRPr sz="1400" dirty="0">
              <a:solidFill>
                <a:schemeClr val="dk1"/>
              </a:solidFill>
              <a:latin typeface="Montserrat" panose="00000500000000000000" pitchFamily="2" charset="0"/>
            </a:endParaRPr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4294967295"/>
          </p:nvPr>
        </p:nvSpPr>
        <p:spPr>
          <a:xfrm>
            <a:off x="5528200" y="1450508"/>
            <a:ext cx="2950475" cy="2105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400" dirty="0">
              <a:solidFill>
                <a:schemeClr val="dk1"/>
              </a:solidFill>
              <a:latin typeface="Montserrat" panose="00000500000000000000" pitchFamily="2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  <a:latin typeface="Montserrat" panose="00000500000000000000" pitchFamily="2" charset="0"/>
              </a:rPr>
              <a:t>Relay (220 V)</a:t>
            </a:r>
            <a:endParaRPr sz="1400" dirty="0">
              <a:solidFill>
                <a:schemeClr val="dk1"/>
              </a:solidFill>
              <a:latin typeface="Montserrat" panose="00000500000000000000" pitchFamily="2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  <a:latin typeface="Montserrat" panose="00000500000000000000" pitchFamily="2" charset="0"/>
              </a:rPr>
              <a:t>Tungsten bulbs (50-60W)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  <a:latin typeface="Montserrat" panose="00000500000000000000" pitchFamily="2" charset="0"/>
              </a:rPr>
              <a:t>DC 12v  fan (*2)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  <a:latin typeface="Montserrat" panose="00000500000000000000" pitchFamily="2" charset="0"/>
              </a:rPr>
              <a:t>I2C – 16 x 2 LCD display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  <a:latin typeface="Montserrat" panose="00000500000000000000" pitchFamily="2" charset="0"/>
              </a:rPr>
              <a:t>Servo motor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400" dirty="0">
              <a:solidFill>
                <a:schemeClr val="dk1"/>
              </a:solidFill>
              <a:latin typeface="Montserrat" panose="00000500000000000000" pitchFamily="2" charset="0"/>
            </a:endParaRPr>
          </a:p>
        </p:txBody>
      </p:sp>
      <p:sp>
        <p:nvSpPr>
          <p:cNvPr id="297" name="Google Shape;297;p39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298" name="Google Shape;298;p39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0CC2B-4484-445E-905B-4C73AD94F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98" y="3383542"/>
            <a:ext cx="283803" cy="503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75A779-0170-4541-9A5E-E8B8A3511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337" y="3873704"/>
            <a:ext cx="637781" cy="413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97AA4A-6F25-4539-BAF7-F7BD02E20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140">
            <a:off x="5025831" y="3783758"/>
            <a:ext cx="623412" cy="559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F0528C-B50F-4FAE-A675-F9C0FDBD1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946" y="3936944"/>
            <a:ext cx="353479" cy="342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8F65D-E61E-46D0-BC3B-F6DD382BB3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750"/>
          <a:stretch/>
        </p:blipFill>
        <p:spPr>
          <a:xfrm>
            <a:off x="7942395" y="3902981"/>
            <a:ext cx="771328" cy="413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DF9B2-FB48-4492-80E1-E6A3B74756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9425" y="2593167"/>
            <a:ext cx="1422634" cy="7666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069192F-77F7-4DDC-8BF1-BC57FA37DE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47" y="3116337"/>
            <a:ext cx="936301" cy="936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055BB8-25C8-40B3-B06C-EAB69BF82A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0391" y="3754599"/>
            <a:ext cx="872015" cy="684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3B46-63AB-DC45-8EEE-C6082DB0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865838" y="386914"/>
            <a:ext cx="5274123" cy="777063"/>
          </a:xfrm>
        </p:spPr>
        <p:txBody>
          <a:bodyPr anchor="ctr"/>
          <a:lstStyle/>
          <a:p>
            <a:pPr algn="ctr"/>
            <a:r>
              <a:rPr lang="en-US" dirty="0">
                <a:latin typeface="Montserrat" panose="00000500000000000000" pitchFamily="2" charset="0"/>
                <a:ea typeface="Verdana" panose="020B0604030504040204" pitchFamily="34" charset="0"/>
              </a:rPr>
              <a:t>Node MCU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7DDDF-7C5E-AB49-BF9A-BDB91CCB6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087" y="1485900"/>
            <a:ext cx="5958977" cy="2570291"/>
          </a:xfrm>
        </p:spPr>
        <p:txBody>
          <a:bodyPr anchor="ctr"/>
          <a:lstStyle/>
          <a:p>
            <a:pPr marL="4000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EPS8266</a:t>
            </a:r>
            <a:r>
              <a:rPr lang="en-US" sz="1600" dirty="0">
                <a:latin typeface="Montserrat" panose="00000500000000000000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  is  incorporated  as  a  Node  MCU  in  an  open source  development  program  based  on  a  widely  used module. </a:t>
            </a:r>
          </a:p>
          <a:p>
            <a:pPr marL="4000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Montserrat" panose="00000500000000000000" pitchFamily="2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4000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 The ESP8266 is an independent Wi-Fi module solution that provides seamless connectivity. It acts as a host or allows other host to be downloaded to the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C092F-A18C-43A2-8274-21A1818F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228661" y="3360949"/>
            <a:ext cx="1998274" cy="10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21C3-38D1-3E4D-B34E-BDCE5961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3160943" y="380333"/>
            <a:ext cx="4760665" cy="489857"/>
          </a:xfrm>
        </p:spPr>
        <p:txBody>
          <a:bodyPr/>
          <a:lstStyle/>
          <a:p>
            <a:pPr algn="ctr"/>
            <a:r>
              <a:rPr lang="en-US" dirty="0">
                <a:latin typeface="Montserrat" panose="00000500000000000000" pitchFamily="2" charset="0"/>
                <a:ea typeface="Verdana" panose="020B0604030504040204" pitchFamily="34" charset="0"/>
              </a:rPr>
              <a:t>DHT-11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9EFB5-E79E-1348-8DC8-1C3C9C89E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9055" y="1157939"/>
            <a:ext cx="6161546" cy="269425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The  DHT11  sensor  is  generally  a  temperature  and humidity sensor that has an operating range between 3.3v to 5.5v</a:t>
            </a:r>
          </a:p>
          <a:p>
            <a:pPr marL="114300" indent="0" algn="just">
              <a:lnSpc>
                <a:spcPct val="150000"/>
              </a:lnSpc>
            </a:pPr>
            <a:r>
              <a:rPr lang="en-US" sz="1600" dirty="0">
                <a:latin typeface="Montserrat" panose="00000500000000000000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Temperature and humidity, being the main factors for healthy hatching, the DHT11 sensor  plays a crucial role. The primary role is to quantify the temperature and humidity.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0CA32-066E-4EAF-9662-A07339497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85" y="2980694"/>
            <a:ext cx="808047" cy="145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9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D56D-9B9A-C340-A095-2EC66098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2648340" y="337135"/>
            <a:ext cx="5919107" cy="557892"/>
          </a:xfrm>
        </p:spPr>
        <p:txBody>
          <a:bodyPr/>
          <a:lstStyle/>
          <a:p>
            <a:pPr algn="ctr"/>
            <a:r>
              <a:rPr lang="en-US" dirty="0">
                <a:latin typeface="Montserrat" panose="00000500000000000000" pitchFamily="2" charset="0"/>
                <a:ea typeface="Verdana" panose="020B0604030504040204" pitchFamily="34" charset="0"/>
              </a:rPr>
              <a:t>Tungsten bulbs (50-60W)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52710-AA66-7044-B977-52D9C6E3B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6815" y="1208542"/>
            <a:ext cx="6242158" cy="323850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The incandescent lamp is used in place of power guzzler heating  coils  as  they  are  relatively  inexpensive  and dramatically cuts down the running cost.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Montserrat" panose="00000500000000000000" pitchFamily="2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The lamps are also  highly  efficient  since  the  heat  generated  by  the incandescent lamps are adequate to heat up the incubator to sufficient temperatures.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3B053-E09C-3D4E-A9D8-0045118281A8}"/>
              </a:ext>
            </a:extLst>
          </p:cNvPr>
          <p:cNvSpPr txBox="1"/>
          <p:nvPr/>
        </p:nvSpPr>
        <p:spPr>
          <a:xfrm>
            <a:off x="3657600" y="165735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>
              <a:latin typeface="Montserrat" panose="00000500000000000000" pitchFamily="2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F3C4E-0AC7-5942-9B34-24B2AFDF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38" y="2730411"/>
            <a:ext cx="1060947" cy="11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0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610</Words>
  <Application>Microsoft Office PowerPoint</Application>
  <PresentationFormat>On-screen Show (16:9)</PresentationFormat>
  <Paragraphs>106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Wingdings</vt:lpstr>
      <vt:lpstr>Arial</vt:lpstr>
      <vt:lpstr>Montserrat</vt:lpstr>
      <vt:lpstr>Management Consulting Toolkit by Slidesgo</vt:lpstr>
      <vt:lpstr>AUTOMATION OF EGG HATCHERY SYSTEM WITH IoT </vt:lpstr>
      <vt:lpstr>Orgin of Idea</vt:lpstr>
      <vt:lpstr>Observed conditions</vt:lpstr>
      <vt:lpstr>Basics</vt:lpstr>
      <vt:lpstr>PowerPoint Presentation</vt:lpstr>
      <vt:lpstr>REQUIREMENTS</vt:lpstr>
      <vt:lpstr>Node MCU </vt:lpstr>
      <vt:lpstr>DHT-11 Sensor</vt:lpstr>
      <vt:lpstr>Tungsten bulbs (50-60W)</vt:lpstr>
      <vt:lpstr>Connections &amp;Schematics</vt:lpstr>
      <vt:lpstr>BLOCK DIAGRAM</vt:lpstr>
      <vt:lpstr>PowerPoint Presentation</vt:lpstr>
      <vt:lpstr>Applications &amp; Future Scope</vt:lpstr>
      <vt:lpstr>APPLICATIONS</vt:lpstr>
      <vt:lpstr>FUTURE SCOPE</vt:lpstr>
      <vt:lpstr>THANK YOU 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VISHNUPRIYAN RAJESH</dc:creator>
  <cp:lastModifiedBy>VISHNUPRIYAN RAJESH</cp:lastModifiedBy>
  <cp:revision>119</cp:revision>
  <dcterms:modified xsi:type="dcterms:W3CDTF">2023-05-28T13:29:06Z</dcterms:modified>
</cp:coreProperties>
</file>